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74"/>
  </p:notesMasterIdLst>
  <p:sldIdLst>
    <p:sldId id="256" r:id="rId3"/>
    <p:sldId id="259" r:id="rId4"/>
    <p:sldId id="32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28" r:id="rId39"/>
    <p:sldId id="327" r:id="rId40"/>
    <p:sldId id="326" r:id="rId41"/>
    <p:sldId id="325" r:id="rId42"/>
    <p:sldId id="324" r:id="rId43"/>
    <p:sldId id="323" r:id="rId44"/>
    <p:sldId id="322" r:id="rId45"/>
    <p:sldId id="321" r:id="rId46"/>
    <p:sldId id="320" r:id="rId47"/>
    <p:sldId id="319" r:id="rId48"/>
    <p:sldId id="318" r:id="rId49"/>
    <p:sldId id="317" r:id="rId50"/>
    <p:sldId id="316" r:id="rId51"/>
    <p:sldId id="315" r:id="rId52"/>
    <p:sldId id="314" r:id="rId53"/>
    <p:sldId id="313" r:id="rId54"/>
    <p:sldId id="312" r:id="rId55"/>
    <p:sldId id="311" r:id="rId56"/>
    <p:sldId id="310" r:id="rId57"/>
    <p:sldId id="309" r:id="rId58"/>
    <p:sldId id="308" r:id="rId59"/>
    <p:sldId id="307" r:id="rId60"/>
    <p:sldId id="306" r:id="rId61"/>
    <p:sldId id="305" r:id="rId62"/>
    <p:sldId id="304" r:id="rId63"/>
    <p:sldId id="303" r:id="rId64"/>
    <p:sldId id="302" r:id="rId65"/>
    <p:sldId id="301" r:id="rId66"/>
    <p:sldId id="300" r:id="rId67"/>
    <p:sldId id="299" r:id="rId68"/>
    <p:sldId id="298" r:id="rId69"/>
    <p:sldId id="297" r:id="rId70"/>
    <p:sldId id="296" r:id="rId71"/>
    <p:sldId id="295" r:id="rId72"/>
    <p:sldId id="294"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D9DBF-1846-48AE-AE0B-EBA9303B41D4}" v="51" dt="2021-01-08T07:10:19.247"/>
  </p1510:revLst>
</p1510:revInfo>
</file>

<file path=ppt/tableStyles.xml><?xml version="1.0" encoding="utf-8"?>
<a:tblStyleLst xmlns:a="http://schemas.openxmlformats.org/drawingml/2006/main" def="{5B34BF0C-A8E1-4AB8-B085-97341155259A}">
  <a:tblStyle styleId="{5B34BF0C-A8E1-4AB8-B085-97341155259A}"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b="off" i="off"/>
      <a:tcStyle>
        <a:tcBdr/>
        <a:fill>
          <a:solidFill>
            <a:srgbClr val="D0D0D0"/>
          </a:solidFill>
        </a:fill>
      </a:tcStyle>
    </a:band1H>
    <a:band2H>
      <a:tcTxStyle b="off" i="off"/>
      <a:tcStyle>
        <a:tcBdr/>
      </a:tcStyle>
    </a:band2H>
    <a:band1V>
      <a:tcTxStyle b="off" i="off"/>
      <a:tcStyle>
        <a:tcBdr/>
        <a:fill>
          <a:solidFill>
            <a:srgbClr val="D0D0D0"/>
          </a:solidFill>
        </a:fill>
      </a:tcStyle>
    </a:band1V>
    <a:band2V>
      <a:tcTxStyle b="off" i="off"/>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b="off" i="off"/>
      <a:tcStyle>
        <a:tcBdr/>
      </a:tcStyle>
    </a:seCell>
    <a:swCell>
      <a:tcTxStyle b="off" i="off"/>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6be7dc234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96be7dc2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6be7dc234_2_12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g96be7dc234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6be7dc234_2_13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96be7dc234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6be7dc234_2_14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g96be7dc234_2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6be7dc234_2_1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96be7dc234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6be7dc234_2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96be7dc234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6be7dc234_2_16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96be7dc234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6be7dc234_2_1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g96be7dc234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96be7dc234_2_18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2" name="Google Shape;252;g96be7dc234_2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96be7dc234_2_19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 name="Google Shape;261;g96be7dc234_2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6be7dc234_2_1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96be7dc234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be7dc234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6be7dc234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6be7dc234_2_2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g96be7dc234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6be7dc234_2_2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g96be7dc234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6be7dc234_2_2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g96be7dc234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96be7dc234_2_2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1" name="Google Shape;301;g96be7dc234_2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6be7dc234_2_2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96be7dc234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6be7dc234_2_2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g96be7dc234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6be7dc234_2_2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 name="Google Shape;326;g96be7dc234_2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6be7dc234_2_2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g96be7dc234_2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6be7dc234_2_2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96be7dc234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6be7dc234_2_2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g96be7dc234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9e0f03dd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69e0f03dd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6be7dc234_2_27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g96be7dc234_2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6be7dc234_2_2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g96be7dc234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96be7dc234_2_29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7" name="Google Shape;377;g96be7dc234_2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96be7dc234_2_30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g96be7dc234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6be7dc234_2_3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g96be7dc234_2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6be7dc234_2_31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96be7dc234_2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6be7dc234_2_3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g96be7dc234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69e0f03dd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69e0f03dd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69e0f03dd_2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969e0f03dd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69e0f03dd_2_1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g969e0f03dd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6be7dc234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6be7dc234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969e0f03dd_2_1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g969e0f03dd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69e0f03dd_2_1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969e0f03dd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69e0f03dd_2_1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g969e0f03dd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69e0f03dd_2_1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g969e0f03dd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69e0f03dd_2_13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 name="Google Shape;201;g969e0f03dd_2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69e0f03dd_2_1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969e0f03dd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69e0f03dd_2_1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g969e0f03dd_2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69e0f03dd_2_1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969e0f03dd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69e0f03dd_2_16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969e0f03dd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969e0f03dd_2_1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2" name="Google Shape;242;g969e0f03dd_2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6be7dc234_2_9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g96be7dc234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69e0f03dd_2_18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969e0f03dd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69e0f03dd_2_1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g969e0f03dd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69e0f03dd_2_1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969e0f03dd_2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69e0f03dd_2_2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g969e0f03dd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969e0f03dd_2_2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5" name="Google Shape;285;g969e0f03dd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69e0f03dd_2_22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g969e0f03dd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69e0f03dd_2_22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969e0f03dd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69e0f03dd_2_2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969e0f03dd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69e0f03dd_2_24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g969e0f03dd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969e0f03dd_2_2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969e0f03dd_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6be7dc234_2_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96be7dc234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969e0f03dd_2_25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g969e0f03dd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69e0f03dd_2_2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969e0f03dd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69e0f03dd_2_2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969e0f03dd_2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969e0f03dd_2_2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2" name="Google Shape;362;g969e0f03dd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969e0f03dd_2_28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1" name="Google Shape;371;g969e0f03dd_2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969e0f03dd_2_2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0" name="Google Shape;380;g969e0f03dd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69e0f03dd_2_3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g969e0f03dd_2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969e0f03dd_2_3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g969e0f03dd_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969e0f03dd_2_31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g969e0f03dd_2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69e0f03dd_2_3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g969e0f03dd_2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6be7dc234_2_1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96be7dc234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69e0f03dd_2_34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g969e0f03dd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69e0f03dd_2_3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6" name="Google Shape;436;g969e0f03dd_2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6be7dc234_2_11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96be7dc234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96be7dc234_2_1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96be7dc234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9"/>
        <p:cNvGrpSpPr/>
        <p:nvPr/>
      </p:nvGrpSpPr>
      <p:grpSpPr>
        <a:xfrm>
          <a:off x="0" y="0"/>
          <a:ext cx="0" cy="0"/>
          <a:chOff x="0" y="0"/>
          <a:chExt cx="0" cy="0"/>
        </a:xfrm>
      </p:grpSpPr>
      <p:sp>
        <p:nvSpPr>
          <p:cNvPr id="60" name="Google Shape;60;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learn.upgrad.com/course/321/module/9397/session/27965/segment/14575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Clr>
                <a:srgbClr val="000000"/>
              </a:buClr>
              <a:buSzPts val="1400"/>
              <a:buFont typeface="Arial"/>
              <a:buNone/>
            </a:pPr>
            <a:r>
              <a:rPr lang="en" sz="1400" b="0" i="0" u="none" strike="noStrike" cap="none">
                <a:solidFill>
                  <a:srgbClr val="FFFFFF"/>
                </a:solidFill>
                <a:latin typeface="Trebuchet MS"/>
                <a:ea typeface="Trebuchet MS"/>
                <a:cs typeface="Trebuchet MS"/>
                <a:sym typeface="Trebuchet MS"/>
              </a:rPr>
              <a:t>EditEdit MasterMaster  texttext stylesstyles</a:t>
            </a:r>
            <a:endParaRPr sz="1400" b="0" i="0" u="none" strike="noStrike" cap="non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27"/>
          <p:cNvSpPr txBox="1"/>
          <p:nvPr/>
        </p:nvSpPr>
        <p:spPr>
          <a:xfrm>
            <a:off x="708600" y="427275"/>
            <a:ext cx="3396300" cy="11463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Clr>
                <a:srgbClr val="000000"/>
              </a:buClr>
              <a:buSzPts val="1800"/>
              <a:buFont typeface="Arial"/>
              <a:buNone/>
            </a:pPr>
            <a:r>
              <a:rPr lang="en" sz="1800" b="1" i="0" u="none" strike="noStrike" cap="none" dirty="0">
                <a:solidFill>
                  <a:srgbClr val="FFFFFF"/>
                </a:solidFill>
                <a:latin typeface="Arial"/>
                <a:ea typeface="Arial"/>
                <a:cs typeface="Arial"/>
                <a:sym typeface="Arial"/>
              </a:rPr>
              <a:t>Module Name- </a:t>
            </a:r>
            <a:r>
              <a:rPr lang="en" sz="1800" b="0" i="0" u="none" strike="noStrike" cap="none" dirty="0">
                <a:solidFill>
                  <a:srgbClr val="FFFFFF"/>
                </a:solidFill>
                <a:latin typeface="Arial"/>
                <a:ea typeface="Arial"/>
                <a:cs typeface="Arial"/>
                <a:sym typeface="Arial"/>
              </a:rPr>
              <a:t>Arrays &amp; Linked Lists</a:t>
            </a:r>
            <a:endParaRPr sz="1800" b="0" i="0" u="none" strike="noStrike" cap="none" dirty="0">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endParaRPr lang="en" sz="1800" b="1" i="0" u="none" strike="noStrike" cap="none" dirty="0">
              <a:solidFill>
                <a:srgbClr val="FFFFFF"/>
              </a:solidFill>
              <a:latin typeface="Arial"/>
              <a:ea typeface="Arial"/>
              <a:cs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dirty="0">
                <a:solidFill>
                  <a:srgbClr val="FFFFFF"/>
                </a:solidFill>
                <a:latin typeface="Arial"/>
                <a:ea typeface="Arial"/>
                <a:cs typeface="Arial"/>
                <a:sym typeface="Arial"/>
              </a:rPr>
              <a:t>Topic Name: Performance of Lists</a:t>
            </a:r>
            <a:endParaRPr sz="1800" b="1" i="0" u="none" strike="noStrike" cap="none" dirty="0">
              <a:solidFill>
                <a:srgbClr val="FFFFFF"/>
              </a:solidFill>
              <a:latin typeface="Arial"/>
              <a:ea typeface="Arial"/>
              <a:cs typeface="Arial"/>
              <a:sym typeface="Arial"/>
            </a:endParaRPr>
          </a:p>
          <a:p>
            <a:pPr marL="0" marR="0" lvl="0" indent="0" algn="l" rtl="0">
              <a:lnSpc>
                <a:spcPct val="100000"/>
              </a:lnSpc>
              <a:spcBef>
                <a:spcPts val="765"/>
              </a:spcBef>
              <a:spcAft>
                <a:spcPts val="0"/>
              </a:spcAft>
              <a:buClr>
                <a:schemeClr val="dk1"/>
              </a:buClr>
              <a:buSzPts val="1100"/>
              <a:buFont typeface="Arial"/>
              <a:buNone/>
            </a:pP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endParaRPr sz="1800" b="1" i="0" u="none" strike="noStrike" cap="none">
              <a:solidFill>
                <a:srgbClr val="FFFFFF"/>
              </a:solidFill>
              <a:latin typeface="Arial"/>
              <a:ea typeface="Arial"/>
              <a:cs typeface="Arial"/>
              <a:sym typeface="Arial"/>
            </a:endParaRPr>
          </a:p>
        </p:txBody>
      </p:sp>
      <p:sp>
        <p:nvSpPr>
          <p:cNvPr id="113" name="Google Shape;113;p27"/>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7"/>
          <p:cNvSpPr txBox="1"/>
          <p:nvPr/>
        </p:nvSpPr>
        <p:spPr>
          <a:xfrm>
            <a:off x="282025" y="1170300"/>
            <a:ext cx="55194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Iterator is an interface in Java, which is used to iterate over a collection of objects.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You can think of an ‘iterator’ as a cursor to an element in a collection. </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Also, you can use the ‘iterator’ (or the cursor) to move to the next element in the collection.</a:t>
            </a:r>
            <a:endParaRPr sz="2100" b="0" i="0" u="none" strike="noStrike" cap="none">
              <a:solidFill>
                <a:schemeClr val="dk1"/>
              </a:solidFill>
              <a:latin typeface="Calibri"/>
              <a:ea typeface="Calibri"/>
              <a:cs typeface="Calibri"/>
              <a:sym typeface="Calibri"/>
            </a:endParaRPr>
          </a:p>
        </p:txBody>
      </p:sp>
      <p:sp>
        <p:nvSpPr>
          <p:cNvPr id="192" name="Google Shape;192;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3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3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195" name="Google Shape;195;p37" descr="line cursor icon in trendy flat style isolated on background. line cursor icon page symbol for your web site design line cursor icon logo, app, UI. line cursor icon Vector illustration, EPS10."/>
          <p:cNvPicPr preferRelativeResize="0"/>
          <p:nvPr/>
        </p:nvPicPr>
        <p:blipFill rotWithShape="1">
          <a:blip r:embed="rId4">
            <a:alphaModFix/>
          </a:blip>
          <a:srcRect l="24978" t="21228" r="20752" b="29341"/>
          <a:stretch/>
        </p:blipFill>
        <p:spPr>
          <a:xfrm>
            <a:off x="5801550" y="1298275"/>
            <a:ext cx="2941325" cy="2766143"/>
          </a:xfrm>
          <a:prstGeom prst="rect">
            <a:avLst/>
          </a:prstGeom>
          <a:noFill/>
          <a:ln>
            <a:noFill/>
          </a:ln>
        </p:spPr>
      </p:pic>
      <p:sp>
        <p:nvSpPr>
          <p:cNvPr id="196" name="Google Shape;196;p37"/>
          <p:cNvSpPr txBox="1"/>
          <p:nvPr/>
        </p:nvSpPr>
        <p:spPr>
          <a:xfrm>
            <a:off x="6290975" y="4136275"/>
            <a:ext cx="1638300" cy="8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highlight>
                  <a:srgbClr val="FFFFFF"/>
                </a:highlight>
                <a:latin typeface="Arial"/>
                <a:ea typeface="Arial"/>
                <a:cs typeface="Arial"/>
                <a:sym typeface="Arial"/>
              </a:rPr>
              <a:t>ID: 674085859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8"/>
          <p:cNvSpPr txBox="1"/>
          <p:nvPr/>
        </p:nvSpPr>
        <p:spPr>
          <a:xfrm>
            <a:off x="282025" y="1094100"/>
            <a:ext cx="62988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ListIterator is a subinterface of the Iterator interface, which is used to iterate over a 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has a lot more features than the Iterator interface. These features are given below:</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AutoNum type="arabicPeriod"/>
            </a:pPr>
            <a:r>
              <a:rPr lang="en" sz="2100" b="0" i="0" u="none" strike="noStrike" cap="none">
                <a:solidFill>
                  <a:schemeClr val="dk1"/>
                </a:solidFill>
                <a:latin typeface="Calibri"/>
                <a:ea typeface="Calibri"/>
                <a:cs typeface="Calibri"/>
                <a:sym typeface="Calibri"/>
              </a:rPr>
              <a:t>It is used to traverse a list in any direction, i.e. forward or backward, very easily.</a:t>
            </a:r>
            <a:endParaRPr sz="2100" b="0" i="0" u="none" strike="noStrike" cap="none">
              <a:solidFill>
                <a:schemeClr val="dk1"/>
              </a:solidFill>
              <a:latin typeface="Calibri"/>
              <a:ea typeface="Calibri"/>
              <a:cs typeface="Calibri"/>
              <a:sym typeface="Calibri"/>
            </a:endParaRPr>
          </a:p>
        </p:txBody>
      </p:sp>
      <p:sp>
        <p:nvSpPr>
          <p:cNvPr id="202" name="Google Shape;202;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3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3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205" name="Google Shape;205;p38" descr="road sign vector icon traffic post"/>
          <p:cNvPicPr preferRelativeResize="0"/>
          <p:nvPr/>
        </p:nvPicPr>
        <p:blipFill rotWithShape="1">
          <a:blip r:embed="rId4">
            <a:alphaModFix/>
          </a:blip>
          <a:srcRect l="21558" t="25799" r="18589"/>
          <a:stretch/>
        </p:blipFill>
        <p:spPr>
          <a:xfrm>
            <a:off x="6580725" y="1445700"/>
            <a:ext cx="2162150" cy="276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9"/>
          <p:cNvSpPr txBox="1"/>
          <p:nvPr/>
        </p:nvSpPr>
        <p:spPr>
          <a:xfrm>
            <a:off x="282025" y="1017900"/>
            <a:ext cx="85410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AutoNum type="arabicPeriod" startAt="2"/>
            </a:pPr>
            <a:r>
              <a:rPr lang="en" sz="2100" b="0" i="0" u="none" strike="noStrike" cap="none">
                <a:solidFill>
                  <a:schemeClr val="dk1"/>
                </a:solidFill>
                <a:latin typeface="Calibri"/>
                <a:ea typeface="Calibri"/>
                <a:cs typeface="Calibri"/>
                <a:sym typeface="Calibri"/>
              </a:rPr>
              <a:t>It doesn’t point to any current element; its cursor position always lies between the previous and next elements (refer figure given below).</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AutoNum type="arabicPeriod" startAt="2"/>
            </a:pPr>
            <a:r>
              <a:rPr lang="en" sz="2100" b="0" i="0" u="none" strike="noStrike" cap="none">
                <a:solidFill>
                  <a:schemeClr val="dk1"/>
                </a:solidFill>
                <a:latin typeface="Calibri"/>
                <a:ea typeface="Calibri"/>
                <a:cs typeface="Calibri"/>
                <a:sym typeface="Calibri"/>
              </a:rPr>
              <a:t>It has methods to find out if there exists a next or previous element and to find the value of this next or previous element, as well as its indices.</a:t>
            </a:r>
            <a:endParaRPr sz="2100" b="0" i="0" u="none" strike="noStrike" cap="none">
              <a:solidFill>
                <a:schemeClr val="dk1"/>
              </a:solidFill>
              <a:latin typeface="Calibri"/>
              <a:ea typeface="Calibri"/>
              <a:cs typeface="Calibri"/>
              <a:sym typeface="Calibri"/>
            </a:endParaRPr>
          </a:p>
        </p:txBody>
      </p:sp>
      <p:sp>
        <p:nvSpPr>
          <p:cNvPr id="211" name="Google Shape;211;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3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3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214" name="Google Shape;214;p39"/>
          <p:cNvPicPr preferRelativeResize="0"/>
          <p:nvPr/>
        </p:nvPicPr>
        <p:blipFill rotWithShape="1">
          <a:blip r:embed="rId4">
            <a:alphaModFix/>
          </a:blip>
          <a:srcRect l="18333" t="11440" r="22867" b="9374"/>
          <a:stretch/>
        </p:blipFill>
        <p:spPr>
          <a:xfrm>
            <a:off x="2568012" y="1839500"/>
            <a:ext cx="4007975" cy="1791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p:nvPr/>
        </p:nvSpPr>
        <p:spPr>
          <a:xfrm>
            <a:off x="205825" y="789300"/>
            <a:ext cx="8778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Now, let’s look at another type of traversal — iterating backward on a list. Both the </a:t>
            </a:r>
            <a:r>
              <a:rPr lang="en" sz="2100" b="0" i="1" u="none" strike="noStrike" cap="none">
                <a:solidFill>
                  <a:schemeClr val="dk1"/>
                </a:solidFill>
                <a:latin typeface="Calibri"/>
                <a:ea typeface="Calibri"/>
                <a:cs typeface="Calibri"/>
                <a:sym typeface="Calibri"/>
              </a:rPr>
              <a:t>iterateFwd </a:t>
            </a:r>
            <a:r>
              <a:rPr lang="en" sz="2100" b="0" i="0" u="none" strike="noStrike" cap="none">
                <a:solidFill>
                  <a:schemeClr val="dk1"/>
                </a:solidFill>
                <a:latin typeface="Calibri"/>
                <a:ea typeface="Calibri"/>
                <a:cs typeface="Calibri"/>
                <a:sym typeface="Calibri"/>
              </a:rPr>
              <a:t>and </a:t>
            </a:r>
            <a:r>
              <a:rPr lang="en" sz="2100" b="0" i="1" u="none" strike="noStrike" cap="none">
                <a:solidFill>
                  <a:schemeClr val="dk1"/>
                </a:solidFill>
                <a:latin typeface="Calibri"/>
                <a:ea typeface="Calibri"/>
                <a:cs typeface="Calibri"/>
                <a:sym typeface="Calibri"/>
              </a:rPr>
              <a:t>iterateBkwd </a:t>
            </a:r>
            <a:r>
              <a:rPr lang="en" sz="2100" b="0" i="0" u="none" strike="noStrike" cap="none">
                <a:solidFill>
                  <a:schemeClr val="dk1"/>
                </a:solidFill>
                <a:latin typeface="Calibri"/>
                <a:ea typeface="Calibri"/>
                <a:cs typeface="Calibri"/>
                <a:sym typeface="Calibri"/>
              </a:rPr>
              <a:t> functions are given below for your better understanding:</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private static void iterateFwd(List&lt;Student&gt; students)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ListIterator&lt;Student&gt; it = students.listIterator();</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System.out.println("Printing student list...");</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while(it.hasNext())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System.out.println(it.next().getDetails());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private static void iterateBkwd(List&lt;Student&gt; students)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ListIterator&lt;Student&gt; it = students.listIterator(</a:t>
            </a:r>
            <a:r>
              <a:rPr lang="en" sz="1600" b="0" i="0" u="none" strike="noStrike" cap="none">
                <a:solidFill>
                  <a:srgbClr val="0000FF"/>
                </a:solidFill>
                <a:highlight>
                  <a:srgbClr val="FFFF00"/>
                </a:highlight>
                <a:latin typeface="Courier New"/>
                <a:ea typeface="Courier New"/>
                <a:cs typeface="Courier New"/>
                <a:sym typeface="Courier New"/>
              </a:rPr>
              <a:t>students.size()</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System.out.println("Printing student list...");</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while(</a:t>
            </a:r>
            <a:r>
              <a:rPr lang="en" sz="1600" b="0" i="0" u="none" strike="noStrike" cap="none">
                <a:solidFill>
                  <a:srgbClr val="0000FF"/>
                </a:solidFill>
                <a:highlight>
                  <a:srgbClr val="FFFF00"/>
                </a:highlight>
                <a:latin typeface="Courier New"/>
                <a:ea typeface="Courier New"/>
                <a:cs typeface="Courier New"/>
                <a:sym typeface="Courier New"/>
              </a:rPr>
              <a:t>it.hasPrevious()</a:t>
            </a: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System.out.println(</a:t>
            </a:r>
            <a:r>
              <a:rPr lang="en" sz="1600" b="0" i="0" u="none" strike="noStrike" cap="none">
                <a:solidFill>
                  <a:srgbClr val="0000FF"/>
                </a:solidFill>
                <a:highlight>
                  <a:srgbClr val="FFFF00"/>
                </a:highlight>
                <a:latin typeface="Courier New"/>
                <a:ea typeface="Courier New"/>
                <a:cs typeface="Courier New"/>
                <a:sym typeface="Courier New"/>
              </a:rPr>
              <a:t>it.previous()</a:t>
            </a:r>
            <a:r>
              <a:rPr lang="en" sz="1600" b="0" i="0" u="none" strike="noStrike" cap="none">
                <a:solidFill>
                  <a:srgbClr val="0000FF"/>
                </a:solidFill>
                <a:latin typeface="Courier New"/>
                <a:ea typeface="Courier New"/>
                <a:cs typeface="Courier New"/>
                <a:sym typeface="Courier New"/>
              </a:rPr>
              <a:t>.getDetails());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p:txBody>
      </p:sp>
      <p:sp>
        <p:nvSpPr>
          <p:cNvPr id="220" name="Google Shape;220;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4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4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1"/>
          <p:cNvSpPr txBox="1"/>
          <p:nvPr/>
        </p:nvSpPr>
        <p:spPr>
          <a:xfrm>
            <a:off x="205825" y="789300"/>
            <a:ext cx="8778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There are three key changes in the </a:t>
            </a:r>
            <a:r>
              <a:rPr lang="en" sz="2100" b="0" i="1" u="none" strike="noStrike" cap="none">
                <a:solidFill>
                  <a:schemeClr val="dk1"/>
                </a:solidFill>
                <a:latin typeface="Calibri"/>
                <a:ea typeface="Calibri"/>
                <a:cs typeface="Calibri"/>
                <a:sym typeface="Calibri"/>
              </a:rPr>
              <a:t>iterateBkwd</a:t>
            </a:r>
            <a:r>
              <a:rPr lang="en" sz="2100" b="0" i="0" u="none" strike="noStrike" cap="none">
                <a:solidFill>
                  <a:schemeClr val="dk1"/>
                </a:solidFill>
                <a:latin typeface="Calibri"/>
                <a:ea typeface="Calibri"/>
                <a:cs typeface="Calibri"/>
                <a:sym typeface="Calibri"/>
              </a:rPr>
              <a:t> function: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361950" algn="l" rtl="0">
              <a:lnSpc>
                <a:spcPct val="100000"/>
              </a:lnSpc>
              <a:spcBef>
                <a:spcPts val="0"/>
              </a:spcBef>
              <a:spcAft>
                <a:spcPts val="0"/>
              </a:spcAft>
              <a:buClr>
                <a:schemeClr val="dk1"/>
              </a:buClr>
              <a:buSzPts val="2100"/>
              <a:buFont typeface="Calibri"/>
              <a:buAutoNum type="arabicPeriod"/>
            </a:pPr>
            <a:r>
              <a:rPr lang="en" sz="1600" b="0" i="0" u="none" strike="noStrike" cap="none">
                <a:solidFill>
                  <a:srgbClr val="0000FF"/>
                </a:solidFill>
                <a:latin typeface="Courier New"/>
                <a:ea typeface="Courier New"/>
                <a:cs typeface="Courier New"/>
                <a:sym typeface="Courier New"/>
              </a:rPr>
              <a:t>ListIterator&lt;Student&gt; it = students.listIterator(</a:t>
            </a:r>
            <a:r>
              <a:rPr lang="en" sz="1600" b="0" i="0" u="none" strike="noStrike" cap="none">
                <a:solidFill>
                  <a:srgbClr val="0000FF"/>
                </a:solidFill>
                <a:highlight>
                  <a:srgbClr val="FFFF00"/>
                </a:highlight>
                <a:latin typeface="Courier New"/>
                <a:ea typeface="Courier New"/>
                <a:cs typeface="Courier New"/>
                <a:sym typeface="Courier New"/>
              </a:rPr>
              <a:t>students.size()</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Using the argument </a:t>
            </a:r>
            <a:r>
              <a:rPr lang="en" sz="2100" b="0" i="1" u="none" strike="noStrike" cap="none">
                <a:solidFill>
                  <a:schemeClr val="dk1"/>
                </a:solidFill>
                <a:latin typeface="Calibri"/>
                <a:ea typeface="Calibri"/>
                <a:cs typeface="Calibri"/>
                <a:sym typeface="Calibri"/>
              </a:rPr>
              <a:t>student.size() </a:t>
            </a:r>
            <a:r>
              <a:rPr lang="en" sz="2100" b="0" i="0" u="none" strike="noStrike" cap="none">
                <a:solidFill>
                  <a:schemeClr val="dk1"/>
                </a:solidFill>
                <a:latin typeface="Calibri"/>
                <a:ea typeface="Calibri"/>
                <a:cs typeface="Calibri"/>
                <a:sym typeface="Calibri"/>
              </a:rPr>
              <a:t>instead of the default constructor means that the after the initialization, the iterator points beyond the last element and we can travel backward from there.</a:t>
            </a:r>
            <a:endParaRPr sz="1600" b="0" i="0" u="none" strike="noStrike" cap="none">
              <a:solidFill>
                <a:srgbClr val="0000FF"/>
              </a:solidFill>
              <a:latin typeface="Courier New"/>
              <a:ea typeface="Courier New"/>
              <a:cs typeface="Courier New"/>
              <a:sym typeface="Courier New"/>
            </a:endParaRPr>
          </a:p>
        </p:txBody>
      </p:sp>
      <p:sp>
        <p:nvSpPr>
          <p:cNvPr id="228" name="Google Shape;228;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4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231" name="Google Shape;231;p41" descr="Black colour pencil with outline to end point on white paper background. Creativity inspiration ideas concept"/>
          <p:cNvPicPr preferRelativeResize="0"/>
          <p:nvPr/>
        </p:nvPicPr>
        <p:blipFill rotWithShape="1">
          <a:blip r:embed="rId4">
            <a:alphaModFix/>
          </a:blip>
          <a:srcRect/>
          <a:stretch/>
        </p:blipFill>
        <p:spPr>
          <a:xfrm>
            <a:off x="2916450" y="3075725"/>
            <a:ext cx="3311100" cy="188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p:nvPr/>
        </p:nvSpPr>
        <p:spPr>
          <a:xfrm>
            <a:off x="205825" y="1170300"/>
            <a:ext cx="49863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There are three key changes in the </a:t>
            </a:r>
            <a:r>
              <a:rPr lang="en" sz="2100" b="0" i="1" u="none" strike="noStrike" cap="none">
                <a:solidFill>
                  <a:schemeClr val="dk1"/>
                </a:solidFill>
                <a:latin typeface="Calibri"/>
                <a:ea typeface="Calibri"/>
                <a:cs typeface="Calibri"/>
                <a:sym typeface="Calibri"/>
              </a:rPr>
              <a:t>iterateBkwd</a:t>
            </a:r>
            <a:r>
              <a:rPr lang="en" sz="2100" b="0" i="0" u="none" strike="noStrike" cap="none">
                <a:solidFill>
                  <a:schemeClr val="dk1"/>
                </a:solidFill>
                <a:latin typeface="Calibri"/>
                <a:ea typeface="Calibri"/>
                <a:cs typeface="Calibri"/>
                <a:sym typeface="Calibri"/>
              </a:rPr>
              <a:t> function: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361950" algn="l" rtl="0">
              <a:lnSpc>
                <a:spcPct val="100000"/>
              </a:lnSpc>
              <a:spcBef>
                <a:spcPts val="0"/>
              </a:spcBef>
              <a:spcAft>
                <a:spcPts val="0"/>
              </a:spcAft>
              <a:buClr>
                <a:schemeClr val="dk1"/>
              </a:buClr>
              <a:buSzPts val="2100"/>
              <a:buFont typeface="Calibri"/>
              <a:buAutoNum type="arabicPeriod" startAt="2"/>
            </a:pPr>
            <a:r>
              <a:rPr lang="en" sz="1600" b="0" i="0" u="none" strike="noStrike" cap="none">
                <a:solidFill>
                  <a:srgbClr val="0000FF"/>
                </a:solidFill>
                <a:latin typeface="Courier New"/>
                <a:ea typeface="Courier New"/>
                <a:cs typeface="Courier New"/>
                <a:sym typeface="Courier New"/>
              </a:rPr>
              <a:t>while(</a:t>
            </a:r>
            <a:r>
              <a:rPr lang="en" sz="1600" b="0" i="0" u="none" strike="noStrike" cap="none">
                <a:solidFill>
                  <a:srgbClr val="0000FF"/>
                </a:solidFill>
                <a:highlight>
                  <a:srgbClr val="FFFF00"/>
                </a:highlight>
                <a:latin typeface="Courier New"/>
                <a:ea typeface="Courier New"/>
                <a:cs typeface="Courier New"/>
                <a:sym typeface="Courier New"/>
              </a:rPr>
              <a:t>it.hasPrevious()</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Since we are starting from the last element, the new loop condition will be the boolean check if the iterator has a previous element.</a:t>
            </a:r>
            <a:endParaRPr sz="1600" b="0" i="0" u="none" strike="noStrike" cap="none">
              <a:solidFill>
                <a:srgbClr val="0000FF"/>
              </a:solidFill>
              <a:latin typeface="Courier New"/>
              <a:ea typeface="Courier New"/>
              <a:cs typeface="Courier New"/>
              <a:sym typeface="Courier New"/>
            </a:endParaRPr>
          </a:p>
        </p:txBody>
      </p:sp>
      <p:sp>
        <p:nvSpPr>
          <p:cNvPr id="237" name="Google Shape;237;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4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 name="Google Shape;239;p4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240" name="Google Shape;240;p42" descr="Back arrow vector icon. Simple back arrow icon isolated on white background. Modern previous symbol for web and mobile app design. "/>
          <p:cNvPicPr preferRelativeResize="0"/>
          <p:nvPr/>
        </p:nvPicPr>
        <p:blipFill rotWithShape="1">
          <a:blip r:embed="rId4">
            <a:alphaModFix/>
          </a:blip>
          <a:srcRect/>
          <a:stretch/>
        </p:blipFill>
        <p:spPr>
          <a:xfrm>
            <a:off x="5192075" y="1034100"/>
            <a:ext cx="3550800" cy="366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p:nvPr/>
        </p:nvSpPr>
        <p:spPr>
          <a:xfrm>
            <a:off x="205825" y="1094100"/>
            <a:ext cx="8751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There are three key changes in the </a:t>
            </a:r>
            <a:r>
              <a:rPr lang="en" sz="2100" b="0" i="1" u="none" strike="noStrike" cap="none">
                <a:solidFill>
                  <a:schemeClr val="dk1"/>
                </a:solidFill>
                <a:latin typeface="Calibri"/>
                <a:ea typeface="Calibri"/>
                <a:cs typeface="Calibri"/>
                <a:sym typeface="Calibri"/>
              </a:rPr>
              <a:t>iterateBkwd</a:t>
            </a:r>
            <a:r>
              <a:rPr lang="en" sz="2100" b="0" i="0" u="none" strike="noStrike" cap="none">
                <a:solidFill>
                  <a:schemeClr val="dk1"/>
                </a:solidFill>
                <a:latin typeface="Calibri"/>
                <a:ea typeface="Calibri"/>
                <a:cs typeface="Calibri"/>
                <a:sym typeface="Calibri"/>
              </a:rPr>
              <a:t> function: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361950" algn="l" rtl="0">
              <a:lnSpc>
                <a:spcPct val="100000"/>
              </a:lnSpc>
              <a:spcBef>
                <a:spcPts val="0"/>
              </a:spcBef>
              <a:spcAft>
                <a:spcPts val="0"/>
              </a:spcAft>
              <a:buClr>
                <a:schemeClr val="dk1"/>
              </a:buClr>
              <a:buSzPts val="2100"/>
              <a:buFont typeface="Calibri"/>
              <a:buAutoNum type="arabicPeriod" startAt="3"/>
            </a:pPr>
            <a:r>
              <a:rPr lang="en" sz="1600" b="0" i="0" u="none" strike="noStrike" cap="none">
                <a:solidFill>
                  <a:srgbClr val="0000FF"/>
                </a:solidFill>
                <a:latin typeface="Courier New"/>
                <a:ea typeface="Courier New"/>
                <a:cs typeface="Courier New"/>
                <a:sym typeface="Courier New"/>
              </a:rPr>
              <a:t>System.out.println(</a:t>
            </a:r>
            <a:r>
              <a:rPr lang="en" sz="1600" b="0" i="0" u="none" strike="noStrike" cap="none">
                <a:solidFill>
                  <a:srgbClr val="0000FF"/>
                </a:solidFill>
                <a:highlight>
                  <a:srgbClr val="FFFF00"/>
                </a:highlight>
                <a:latin typeface="Courier New"/>
                <a:ea typeface="Courier New"/>
                <a:cs typeface="Courier New"/>
                <a:sym typeface="Courier New"/>
              </a:rPr>
              <a:t>it.previous()</a:t>
            </a:r>
            <a:r>
              <a:rPr lang="en" sz="1600" b="0" i="0" u="none" strike="noStrike" cap="none">
                <a:solidFill>
                  <a:srgbClr val="0000FF"/>
                </a:solidFill>
                <a:latin typeface="Courier New"/>
                <a:ea typeface="Courier New"/>
                <a:cs typeface="Courier New"/>
                <a:sym typeface="Courier New"/>
              </a:rPr>
              <a:t>.getDetails());</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When the previous element exists, we go back to that previous element and print its detailed. Thus, one by one, the list is printed in reverse order.</a:t>
            </a:r>
            <a:endParaRPr sz="1600" b="0" i="0" u="none" strike="noStrike" cap="none">
              <a:solidFill>
                <a:srgbClr val="0000FF"/>
              </a:solidFill>
              <a:latin typeface="Courier New"/>
              <a:ea typeface="Courier New"/>
              <a:cs typeface="Courier New"/>
              <a:sym typeface="Courier New"/>
            </a:endParaRPr>
          </a:p>
        </p:txBody>
      </p:sp>
      <p:sp>
        <p:nvSpPr>
          <p:cNvPr id="246" name="Google Shape;246;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4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
        <p:nvSpPr>
          <p:cNvPr id="249" name="Google Shape;249;p43"/>
          <p:cNvSpPr/>
          <p:nvPr/>
        </p:nvSpPr>
        <p:spPr>
          <a:xfrm>
            <a:off x="198309" y="3811501"/>
            <a:ext cx="8751592" cy="28168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Z Y X W V U T S R Q P O N M L K J I H G F E D C B 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p:nvPr/>
        </p:nvSpPr>
        <p:spPr>
          <a:xfrm>
            <a:off x="205825" y="941700"/>
            <a:ext cx="51657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Now, let’s look at some final iterations — forward and backward.</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In this technique, we can go all the way forward from first till the last element and that iterate back the reverse route to again end up at the beginning element.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best feature is that the traversal in both these directions is done using a single iterator object.</a:t>
            </a:r>
            <a:endParaRPr sz="2100" b="0" i="0" u="none" strike="noStrike" cap="none">
              <a:solidFill>
                <a:schemeClr val="dk1"/>
              </a:solidFill>
              <a:latin typeface="Calibri"/>
              <a:ea typeface="Calibri"/>
              <a:cs typeface="Calibri"/>
              <a:sym typeface="Calibri"/>
            </a:endParaRPr>
          </a:p>
        </p:txBody>
      </p:sp>
      <p:sp>
        <p:nvSpPr>
          <p:cNvPr id="255" name="Google Shape;255;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 name="Google Shape;256;p4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 name="Google Shape;257;p4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258" name="Google Shape;258;p44" descr="Arrows Round Trip Green - Free vector graphic on Pixabay"/>
          <p:cNvPicPr preferRelativeResize="0"/>
          <p:nvPr/>
        </p:nvPicPr>
        <p:blipFill rotWithShape="1">
          <a:blip r:embed="rId4">
            <a:alphaModFix/>
          </a:blip>
          <a:srcRect/>
          <a:stretch/>
        </p:blipFill>
        <p:spPr>
          <a:xfrm>
            <a:off x="5447604" y="1338875"/>
            <a:ext cx="3371476" cy="307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p:nvPr/>
        </p:nvSpPr>
        <p:spPr>
          <a:xfrm>
            <a:off x="205825" y="1094100"/>
            <a:ext cx="8751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see the function to iterate and print the elements now:</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1" i="0" u="none" strike="noStrike" cap="none">
                <a:solidFill>
                  <a:srgbClr val="0000FF"/>
                </a:solidFill>
                <a:latin typeface="Courier New"/>
                <a:ea typeface="Courier New"/>
                <a:cs typeface="Courier New"/>
                <a:sym typeface="Courier New"/>
              </a:rPr>
              <a:t>private static void iterateFwdBkwd(List&lt;Student&gt; students) </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ListIterator&lt;Student&gt; it = students.listIterator();</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System.out.println("Printing student list...");</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while(it.hasNext()) {</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System.out.println(it.next().getDetails());</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System.out.println("Printing student list...");</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while(it.hasPrevious()) {</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System.out.println(it.previous().getDetails());</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p:txBody>
      </p:sp>
      <p:sp>
        <p:nvSpPr>
          <p:cNvPr id="264" name="Google Shape;264;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 name="Google Shape;265;p4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4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6"/>
          <p:cNvSpPr txBox="1"/>
          <p:nvPr/>
        </p:nvSpPr>
        <p:spPr>
          <a:xfrm>
            <a:off x="205825" y="1094100"/>
            <a:ext cx="8751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function has two while loops and a single default iterator.</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Now, we iterate forward to the last element just like we did in </a:t>
            </a:r>
            <a:r>
              <a:rPr lang="en" sz="2100" b="0" i="1" u="none" strike="noStrike" cap="none">
                <a:solidFill>
                  <a:schemeClr val="dk1"/>
                </a:solidFill>
                <a:latin typeface="Calibri"/>
                <a:ea typeface="Calibri"/>
                <a:cs typeface="Calibri"/>
                <a:sym typeface="Calibri"/>
              </a:rPr>
              <a:t>iterateFwd</a:t>
            </a:r>
            <a:r>
              <a:rPr lang="en" sz="2100" b="0" i="0" u="none" strike="noStrike" cap="none">
                <a:solidFill>
                  <a:schemeClr val="dk1"/>
                </a:solidFill>
                <a:latin typeface="Calibri"/>
                <a:ea typeface="Calibri"/>
                <a:cs typeface="Calibri"/>
                <a:sym typeface="Calibri"/>
              </a:rPr>
              <a:t> function. The loop ends when all the elements are traversed.</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Now, since our iterator already point after the last element, we can traverse using same loop conditions as </a:t>
            </a:r>
            <a:r>
              <a:rPr lang="en" sz="2100" b="0" i="1" u="none" strike="noStrike" cap="none">
                <a:solidFill>
                  <a:schemeClr val="dk1"/>
                </a:solidFill>
                <a:latin typeface="Calibri"/>
                <a:ea typeface="Calibri"/>
                <a:cs typeface="Calibri"/>
                <a:sym typeface="Calibri"/>
              </a:rPr>
              <a:t>iterateBkwd.</a:t>
            </a:r>
            <a:endParaRPr sz="2100" b="0" i="1"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72" name="Google Shape;272;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 name="Google Shape;273;p4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 name="Google Shape;274;p4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txBox="1"/>
          <p:nvPr/>
        </p:nvSpPr>
        <p:spPr>
          <a:xfrm>
            <a:off x="507300" y="1179250"/>
            <a:ext cx="81144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a:latin typeface="Calibri"/>
                <a:ea typeface="Calibri"/>
                <a:cs typeface="Calibri"/>
                <a:sym typeface="Calibri"/>
              </a:rPr>
              <a:t>List iterators</a:t>
            </a:r>
            <a:endParaRPr sz="2400">
              <a:latin typeface="Calibri"/>
              <a:ea typeface="Calibri"/>
              <a:cs typeface="Calibri"/>
              <a:sym typeface="Calibri"/>
            </a:endParaRPr>
          </a:p>
          <a:p>
            <a:pPr marL="457200" marR="0" lvl="0" indent="0" algn="l" rtl="0">
              <a:lnSpc>
                <a:spcPct val="115000"/>
              </a:lnSpc>
              <a:spcBef>
                <a:spcPts val="0"/>
              </a:spcBef>
              <a:spcAft>
                <a:spcPts val="0"/>
              </a:spcAft>
              <a:buNone/>
            </a:pPr>
            <a:endParaRPr sz="2400">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en" sz="2400">
                <a:latin typeface="Calibri"/>
                <a:ea typeface="Calibri"/>
                <a:cs typeface="Calibri"/>
                <a:sym typeface="Calibri"/>
              </a:rPr>
              <a:t>Introduction to Performance Management</a:t>
            </a:r>
            <a:endParaRPr sz="2400">
              <a:latin typeface="Calibri"/>
              <a:ea typeface="Calibri"/>
              <a:cs typeface="Calibri"/>
              <a:sym typeface="Calibri"/>
            </a:endParaRPr>
          </a:p>
          <a:p>
            <a:pPr marL="457200" marR="0" lvl="0" indent="0" algn="l" rtl="0">
              <a:lnSpc>
                <a:spcPct val="115000"/>
              </a:lnSpc>
              <a:spcBef>
                <a:spcPts val="0"/>
              </a:spcBef>
              <a:spcAft>
                <a:spcPts val="0"/>
              </a:spcAft>
              <a:buNone/>
            </a:pPr>
            <a:endParaRPr sz="2400">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Performance Measurement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135" name="Google Shape;135;p30"/>
          <p:cNvSpPr/>
          <p:nvPr/>
        </p:nvSpPr>
        <p:spPr>
          <a:xfrm>
            <a:off x="7611909" y="303609"/>
            <a:ext cx="909900" cy="243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Calibri"/>
                <a:ea typeface="Calibri"/>
                <a:cs typeface="Calibri"/>
                <a:sym typeface="Calibri"/>
              </a:rPr>
              <a:t>Today’s Agenda</a:t>
            </a:r>
            <a:endParaRPr sz="30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p:nvPr/>
        </p:nvSpPr>
        <p:spPr>
          <a:xfrm>
            <a:off x="205825" y="1094100"/>
            <a:ext cx="8751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Thus, the list is printed first in the correct order of elements till end and then in the reverse order of elements till beginning.</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 can also traverse/print the list half way forward, then half way backward or perform multiple forward-backward iterations on our list by adjusting our </a:t>
            </a:r>
            <a:r>
              <a:rPr lang="en" sz="2100" b="0" i="1" u="none" strike="noStrike" cap="none">
                <a:solidFill>
                  <a:schemeClr val="dk1"/>
                </a:solidFill>
                <a:latin typeface="Calibri"/>
                <a:ea typeface="Calibri"/>
                <a:cs typeface="Calibri"/>
                <a:sym typeface="Calibri"/>
              </a:rPr>
              <a:t>iterateFwdBkwd</a:t>
            </a:r>
            <a:r>
              <a:rPr lang="en" sz="2100" b="0" i="0" u="none" strike="noStrike" cap="none">
                <a:solidFill>
                  <a:schemeClr val="dk1"/>
                </a:solidFill>
                <a:latin typeface="Calibri"/>
                <a:ea typeface="Calibri"/>
                <a:cs typeface="Calibri"/>
                <a:sym typeface="Calibri"/>
              </a:rPr>
              <a:t> function accordingly.</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One major advantage of this technique is that it encapsulates the state of traversal inside it and frees us of the worries of book-keeping associated with the traversal.</a:t>
            </a:r>
            <a:endParaRPr sz="2100" b="0" i="0" u="none" strike="noStrike" cap="none">
              <a:solidFill>
                <a:schemeClr val="dk1"/>
              </a:solidFill>
              <a:latin typeface="Calibri"/>
              <a:ea typeface="Calibri"/>
              <a:cs typeface="Calibri"/>
              <a:sym typeface="Calibri"/>
            </a:endParaRPr>
          </a:p>
        </p:txBody>
      </p:sp>
      <p:sp>
        <p:nvSpPr>
          <p:cNvPr id="280" name="Google Shape;280;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4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 name="Google Shape;282;p4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p:nvPr/>
        </p:nvSpPr>
        <p:spPr>
          <a:xfrm>
            <a:off x="205825" y="1094100"/>
            <a:ext cx="8751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can be demonstrated by the fact that we can split our traversal into two parts.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means that it is possible to pause the iteration at any point, do some other operations and resume the traversal without any problem.</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Thus, the amount of book-keeping required to do so is fairly negligible.</a:t>
            </a:r>
            <a:endParaRPr sz="2100" b="0" i="0" u="none" strike="noStrike" cap="none">
              <a:solidFill>
                <a:schemeClr val="dk1"/>
              </a:solidFill>
              <a:latin typeface="Calibri"/>
              <a:ea typeface="Calibri"/>
              <a:cs typeface="Calibri"/>
              <a:sym typeface="Calibri"/>
            </a:endParaRPr>
          </a:p>
        </p:txBody>
      </p:sp>
      <p:sp>
        <p:nvSpPr>
          <p:cNvPr id="288" name="Google Shape;288;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 name="Google Shape;289;p4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 name="Google Shape;290;p4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p:nvPr/>
        </p:nvSpPr>
        <p:spPr>
          <a:xfrm>
            <a:off x="205825" y="941700"/>
            <a:ext cx="8456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We saw that both the LinkedLists and ArrayLists have a lot functionality in common in terms of:</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Accessing element using index number.</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Adding elements to any position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Removing elements from the 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Searching for elements in the List</a:t>
            </a:r>
            <a:endParaRPr sz="2100" b="0" i="0" u="none" strike="noStrike" cap="none">
              <a:solidFill>
                <a:schemeClr val="dk1"/>
              </a:solidFill>
              <a:latin typeface="Calibri"/>
              <a:ea typeface="Calibri"/>
              <a:cs typeface="Calibri"/>
              <a:sym typeface="Calibri"/>
            </a:endParaRPr>
          </a:p>
        </p:txBody>
      </p:sp>
      <p:sp>
        <p:nvSpPr>
          <p:cNvPr id="296" name="Google Shape;296;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7" name="Google Shape;297;p4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4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Introduction : </a:t>
            </a:r>
            <a:r>
              <a:rPr lang="en" sz="2400">
                <a:solidFill>
                  <a:schemeClr val="lt1"/>
                </a:solidFill>
              </a:rPr>
              <a:t>Performance Measurement</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p:nvPr/>
        </p:nvSpPr>
        <p:spPr>
          <a:xfrm>
            <a:off x="205825" y="1017900"/>
            <a:ext cx="50733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you were also told briefly that there are </a:t>
            </a:r>
            <a:r>
              <a:rPr lang="en" sz="2100" b="1" i="0" u="none" strike="noStrike" cap="none">
                <a:solidFill>
                  <a:schemeClr val="dk1"/>
                </a:solidFill>
                <a:latin typeface="Calibri"/>
                <a:ea typeface="Calibri"/>
                <a:cs typeface="Calibri"/>
                <a:sym typeface="Calibri"/>
              </a:rPr>
              <a:t>structural differences </a:t>
            </a:r>
            <a:r>
              <a:rPr lang="en" sz="2100" b="0" i="0" u="none" strike="noStrike" cap="none">
                <a:solidFill>
                  <a:schemeClr val="dk1"/>
                </a:solidFill>
                <a:latin typeface="Calibri"/>
                <a:ea typeface="Calibri"/>
                <a:cs typeface="Calibri"/>
                <a:sym typeface="Calibri"/>
              </a:rPr>
              <a:t>between these two lists.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These differences lead to differences in performance characteristics of both these lists.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see the performance of different operations in ArrayLists and LinkedLists.</a:t>
            </a:r>
            <a:endParaRPr sz="2100" b="0" i="0" u="none" strike="noStrike" cap="none">
              <a:solidFill>
                <a:schemeClr val="dk1"/>
              </a:solidFill>
              <a:latin typeface="Calibri"/>
              <a:ea typeface="Calibri"/>
              <a:cs typeface="Calibri"/>
              <a:sym typeface="Calibri"/>
            </a:endParaRPr>
          </a:p>
        </p:txBody>
      </p:sp>
      <p:sp>
        <p:nvSpPr>
          <p:cNvPr id="304" name="Google Shape;304;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 name="Google Shape;305;p5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6" name="Google Shape;306;p5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Introduction : </a:t>
            </a:r>
            <a:r>
              <a:rPr lang="en" sz="2400">
                <a:solidFill>
                  <a:schemeClr val="lt1"/>
                </a:solidFill>
              </a:rPr>
              <a:t>Performance Measurement</a:t>
            </a:r>
            <a:endParaRPr sz="2400"/>
          </a:p>
        </p:txBody>
      </p:sp>
      <p:pic>
        <p:nvPicPr>
          <p:cNvPr id="307" name="Google Shape;307;p50" descr="different strategy comparison; the easyest the better, surreal minimal concept"/>
          <p:cNvPicPr preferRelativeResize="0"/>
          <p:nvPr/>
        </p:nvPicPr>
        <p:blipFill rotWithShape="1">
          <a:blip r:embed="rId4">
            <a:alphaModFix/>
          </a:blip>
          <a:srcRect l="15742" t="21148" r="13784"/>
          <a:stretch/>
        </p:blipFill>
        <p:spPr>
          <a:xfrm>
            <a:off x="5279050" y="1361050"/>
            <a:ext cx="3463825" cy="271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create an experimentation code for our performance analysis: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public static void main(String[] args)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List&lt;Integer&gt; list1 = new ArrayList&lt;Integer&gt;();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for(int i = 0; i &lt; 100000; i++)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list1.add(i);</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List&lt;Integer&gt; list2 = new LinkedList&lt;Integer&gt;();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for(int i = 0; i &lt; 100000; i++)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list2.add(i);</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final long time1 = estimatePerformance(list1);</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time2 = estimatePerformance(list2);</a:t>
            </a:r>
            <a:endParaRPr sz="1600" b="0" i="0" u="none" strike="noStrike" cap="none">
              <a:solidFill>
                <a:srgbClr val="0000FF"/>
              </a:solidFill>
              <a:latin typeface="Courier New"/>
              <a:ea typeface="Courier New"/>
              <a:cs typeface="Courier New"/>
              <a:sym typeface="Courier New"/>
            </a:endParaRPr>
          </a:p>
        </p:txBody>
      </p:sp>
      <p:sp>
        <p:nvSpPr>
          <p:cNvPr id="313" name="Google Shape;313;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 name="Google Shape;314;p5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5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Performance Measurement</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see the </a:t>
            </a:r>
            <a:r>
              <a:rPr lang="en" sz="2100" b="0" i="1" u="none" strike="noStrike" cap="none">
                <a:solidFill>
                  <a:schemeClr val="dk1"/>
                </a:solidFill>
                <a:latin typeface="Calibri"/>
                <a:ea typeface="Calibri"/>
                <a:cs typeface="Calibri"/>
                <a:sym typeface="Calibri"/>
              </a:rPr>
              <a:t>estimatePerformance </a:t>
            </a:r>
            <a:r>
              <a:rPr lang="en" sz="2100" b="0" i="0" u="none" strike="noStrike" cap="none">
                <a:solidFill>
                  <a:schemeClr val="dk1"/>
                </a:solidFill>
                <a:latin typeface="Calibri"/>
                <a:ea typeface="Calibri"/>
                <a:cs typeface="Calibri"/>
                <a:sym typeface="Calibri"/>
              </a:rPr>
              <a:t>function now:</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private static long estimatePerformance(List&lt;Integer&gt; list){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start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for(int i = 0; i&lt;100000; i++){</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r>
              <a:rPr lang="en" sz="1600" b="0" i="0" u="none" strike="noStrike" cap="none">
                <a:solidFill>
                  <a:srgbClr val="6AA84F"/>
                </a:solidFill>
                <a:latin typeface="Courier New"/>
                <a:ea typeface="Courier New"/>
                <a:cs typeface="Courier New"/>
                <a:sym typeface="Courier New"/>
              </a:rPr>
              <a:t>// action performed</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end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time = end - start;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return 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p:txBody>
      </p:sp>
      <p:sp>
        <p:nvSpPr>
          <p:cNvPr id="321" name="Google Shape;321;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 name="Google Shape;322;p5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 name="Google Shape;323;p5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1100"/>
              <a:buFont typeface="Arial"/>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Clr>
                <a:schemeClr val="dk1"/>
              </a:buClr>
              <a:buSzPts val="1100"/>
              <a:buFont typeface="Arial"/>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3"/>
          <p:cNvSpPr txBox="1"/>
          <p:nvPr/>
        </p:nvSpPr>
        <p:spPr>
          <a:xfrm>
            <a:off x="205825" y="941700"/>
            <a:ext cx="62940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This is the skeleton of the code we will be using to estimate the time taken for both ArrayList as well as LinkedList to perform any operation, and compare their performances with the time taken by them:</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As you can see, both the lists have a large number of elements(100000).</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Then we pass both the lists to the </a:t>
            </a:r>
            <a:r>
              <a:rPr lang="en" sz="2100" b="0" i="1" u="none" strike="noStrike" cap="none">
                <a:solidFill>
                  <a:schemeClr val="dk1"/>
                </a:solidFill>
                <a:latin typeface="Calibri"/>
                <a:ea typeface="Calibri"/>
                <a:cs typeface="Calibri"/>
                <a:sym typeface="Calibri"/>
              </a:rPr>
              <a:t>estimatePerformance </a:t>
            </a:r>
            <a:r>
              <a:rPr lang="en" sz="2100" b="0" i="0" u="none" strike="noStrike" cap="none">
                <a:solidFill>
                  <a:schemeClr val="dk1"/>
                </a:solidFill>
                <a:latin typeface="Calibri"/>
                <a:ea typeface="Calibri"/>
                <a:cs typeface="Calibri"/>
                <a:sym typeface="Calibri"/>
              </a:rPr>
              <a:t>function to get the rough idea of time taken to perform a particular operation.</a:t>
            </a:r>
            <a:endParaRPr sz="2100" b="0" i="0" u="none" strike="noStrike" cap="none">
              <a:solidFill>
                <a:schemeClr val="dk1"/>
              </a:solidFill>
              <a:latin typeface="Calibri"/>
              <a:ea typeface="Calibri"/>
              <a:cs typeface="Calibri"/>
              <a:sym typeface="Calibri"/>
            </a:endParaRPr>
          </a:p>
        </p:txBody>
      </p:sp>
      <p:sp>
        <p:nvSpPr>
          <p:cNvPr id="329" name="Google Shape;329;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0" name="Google Shape;330;p5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p5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1100"/>
              <a:buFont typeface="Arial"/>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Clr>
                <a:schemeClr val="dk1"/>
              </a:buClr>
              <a:buSzPts val="1100"/>
              <a:buFont typeface="Arial"/>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332" name="Google Shape;332;p53" descr="Stopwatch Timer Clock - Free photo on Pixabay"/>
          <p:cNvPicPr preferRelativeResize="0"/>
          <p:nvPr/>
        </p:nvPicPr>
        <p:blipFill rotWithShape="1">
          <a:blip r:embed="rId4">
            <a:alphaModFix/>
          </a:blip>
          <a:srcRect l="23364" t="3182" r="22387" b="7657"/>
          <a:stretch/>
        </p:blipFill>
        <p:spPr>
          <a:xfrm>
            <a:off x="6499825" y="1253025"/>
            <a:ext cx="2350226" cy="2897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8" name="Google Shape;338;p5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 name="Google Shape;339;p5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p:txBody>
      </p:sp>
      <p:sp>
        <p:nvSpPr>
          <p:cNvPr id="340" name="Google Shape;340;p54"/>
          <p:cNvSpPr txBox="1"/>
          <p:nvPr/>
        </p:nvSpPr>
        <p:spPr>
          <a:xfrm>
            <a:off x="129625" y="941700"/>
            <a:ext cx="45885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Further, the </a:t>
            </a:r>
            <a:r>
              <a:rPr lang="en" sz="2100" b="0" i="1" u="none" strike="noStrike" cap="none">
                <a:solidFill>
                  <a:schemeClr val="dk1"/>
                </a:solidFill>
                <a:latin typeface="Calibri"/>
                <a:ea typeface="Calibri"/>
                <a:cs typeface="Calibri"/>
                <a:sym typeface="Calibri"/>
              </a:rPr>
              <a:t>estimatePerformance </a:t>
            </a:r>
            <a:r>
              <a:rPr lang="en" sz="2100" b="0" i="0" u="none" strike="noStrike" cap="none">
                <a:solidFill>
                  <a:schemeClr val="dk1"/>
                </a:solidFill>
                <a:latin typeface="Calibri"/>
                <a:ea typeface="Calibri"/>
                <a:cs typeface="Calibri"/>
                <a:sym typeface="Calibri"/>
              </a:rPr>
              <a:t>function records the starting time when called, then perform the desired operation 100000 times and then records the finishing time.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returns the difference of these two times as the rough estimate for the time taken to perform that operation on a list of 100000 elements.</a:t>
            </a:r>
            <a:endParaRPr sz="2100" b="0" i="0" u="none" strike="noStrike" cap="none">
              <a:solidFill>
                <a:schemeClr val="dk1"/>
              </a:solidFill>
              <a:latin typeface="Calibri"/>
              <a:ea typeface="Calibri"/>
              <a:cs typeface="Calibri"/>
              <a:sym typeface="Calibri"/>
            </a:endParaRPr>
          </a:p>
        </p:txBody>
      </p:sp>
      <p:pic>
        <p:nvPicPr>
          <p:cNvPr id="341" name="Google Shape;341;p54" descr="Crowd | A large crowd, taken just after a Muse concert in Pa… | Flickr"/>
          <p:cNvPicPr preferRelativeResize="0"/>
          <p:nvPr/>
        </p:nvPicPr>
        <p:blipFill rotWithShape="1">
          <a:blip r:embed="rId4">
            <a:alphaModFix/>
          </a:blip>
          <a:srcRect/>
          <a:stretch/>
        </p:blipFill>
        <p:spPr>
          <a:xfrm>
            <a:off x="4718125" y="1455375"/>
            <a:ext cx="4177151" cy="26949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7" name="Google Shape;347;p5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 name="Google Shape;348;p5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1100"/>
              <a:buFont typeface="Arial"/>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Clr>
                <a:schemeClr val="dk1"/>
              </a:buClr>
              <a:buSzPts val="1100"/>
              <a:buFont typeface="Arial"/>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349" name="Google Shape;349;p55"/>
          <p:cNvSpPr txBox="1"/>
          <p:nvPr/>
        </p:nvSpPr>
        <p:spPr>
          <a:xfrm>
            <a:off x="205825" y="8655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There are a few things to be kept in mind while performing these analysis: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time thus obtained is just a rough estimate and not the precise value of actual time taken.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actual time taken is also affected by other variables like the time taken by the loop itself to run 100000 times and even the background processes running on the operating system.</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Still, our program can be relied upon because we are concerned only about the difference in time taken by LinkedLists and ArrayLists.</a:t>
            </a:r>
            <a:endParaRPr sz="2100" b="0" i="0" u="none" strike="noStrike" cap="non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5" name="Google Shape;355;p5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5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357" name="Google Shape;357;p56"/>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Since we now have the basic skeleton code for measuring the performance in terms of the time taken to perform an action, let’s start with the first operation — </a:t>
            </a:r>
            <a:r>
              <a:rPr lang="en" sz="2100" b="1" i="0" u="none" strike="noStrike" cap="none">
                <a:solidFill>
                  <a:schemeClr val="dk1"/>
                </a:solidFill>
                <a:latin typeface="Calibri"/>
                <a:ea typeface="Calibri"/>
                <a:cs typeface="Calibri"/>
                <a:sym typeface="Calibri"/>
              </a:rPr>
              <a:t>get operation</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If you remember, the get(int index) method returns the element at the specified index in the 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update our </a:t>
            </a:r>
            <a:r>
              <a:rPr lang="en" sz="2100" b="0" i="1" u="none" strike="noStrike" cap="none">
                <a:solidFill>
                  <a:schemeClr val="dk1"/>
                </a:solidFill>
                <a:latin typeface="Calibri"/>
                <a:ea typeface="Calibri"/>
                <a:cs typeface="Calibri"/>
                <a:sym typeface="Calibri"/>
              </a:rPr>
              <a:t>estimatePerformance </a:t>
            </a:r>
            <a:r>
              <a:rPr lang="en" sz="2100" b="0" i="0" u="none" strike="noStrike" cap="none">
                <a:solidFill>
                  <a:schemeClr val="dk1"/>
                </a:solidFill>
                <a:latin typeface="Calibri"/>
                <a:ea typeface="Calibri"/>
                <a:cs typeface="Calibri"/>
                <a:sym typeface="Calibri"/>
              </a:rPr>
              <a:t>function accordingly and run the code.</a:t>
            </a:r>
            <a:endParaRPr sz="21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txBox="1"/>
          <p:nvPr/>
        </p:nvSpPr>
        <p:spPr>
          <a:xfrm>
            <a:off x="507300" y="1179250"/>
            <a:ext cx="81144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5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Physical Representation</a:t>
            </a:r>
            <a:endParaRPr sz="2400" b="0" i="0" u="none" strike="noStrike" cap="none">
              <a:solidFill>
                <a:schemeClr val="dk1"/>
              </a:solidFill>
              <a:latin typeface="Calibri"/>
              <a:ea typeface="Calibri"/>
              <a:cs typeface="Calibri"/>
              <a:sym typeface="Calibri"/>
            </a:endParaRPr>
          </a:p>
          <a:p>
            <a:pPr marL="457200" marR="0" lvl="0" indent="-381000" algn="l" rtl="0">
              <a:lnSpc>
                <a:spcPct val="15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Physical Representation- ArrayLists</a:t>
            </a:r>
            <a:endParaRPr sz="2400" b="0" i="0" u="none" strike="noStrike" cap="none">
              <a:solidFill>
                <a:schemeClr val="dk1"/>
              </a:solidFill>
              <a:latin typeface="Calibri"/>
              <a:ea typeface="Calibri"/>
              <a:cs typeface="Calibri"/>
              <a:sym typeface="Calibri"/>
            </a:endParaRPr>
          </a:p>
          <a:p>
            <a:pPr marL="457200" marR="0" lvl="0" indent="-381000" algn="l" rtl="0">
              <a:lnSpc>
                <a:spcPct val="15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Physical Representation- LinkedLists</a:t>
            </a:r>
            <a:endParaRPr sz="2400" b="0" i="0" u="none" strike="noStrike" cap="none">
              <a:solidFill>
                <a:schemeClr val="dk1"/>
              </a:solidFill>
              <a:latin typeface="Calibri"/>
              <a:ea typeface="Calibri"/>
              <a:cs typeface="Calibri"/>
              <a:sym typeface="Calibri"/>
            </a:endParaRPr>
          </a:p>
          <a:p>
            <a:pPr marL="457200" marR="0" lvl="0" indent="-381000" algn="l" rtl="0">
              <a:lnSpc>
                <a:spcPct val="15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Industry Demonstration</a:t>
            </a:r>
            <a:endParaRPr sz="2400" b="0" i="0" u="none" strike="noStrike" cap="none">
              <a:solidFill>
                <a:schemeClr val="dk1"/>
              </a:solidFill>
              <a:latin typeface="Calibri"/>
              <a:ea typeface="Calibri"/>
              <a:cs typeface="Calibri"/>
              <a:sym typeface="Calibri"/>
            </a:endParaRPr>
          </a:p>
        </p:txBody>
      </p:sp>
      <p:sp>
        <p:nvSpPr>
          <p:cNvPr id="135" name="Google Shape;135;p30"/>
          <p:cNvSpPr/>
          <p:nvPr/>
        </p:nvSpPr>
        <p:spPr>
          <a:xfrm>
            <a:off x="7611909" y="303609"/>
            <a:ext cx="909900" cy="243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FFFFFF"/>
                </a:solidFill>
                <a:latin typeface="Calibri"/>
                <a:ea typeface="Calibri"/>
                <a:cs typeface="Calibri"/>
                <a:sym typeface="Calibri"/>
              </a:rPr>
              <a:t>Today’s Agenda</a:t>
            </a:r>
            <a:endParaRPr sz="30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01072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3" name="Google Shape;363;p5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4" name="Google Shape;364;p5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365" name="Google Shape;365;p57"/>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To obtain more of an unbiased output of the time taken a get an element from an index, the index is chosen to be the middle index instead of some rightward or leftward index as shown below:</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chemeClr val="dk1"/>
              </a:buClr>
              <a:buSzPts val="1100"/>
              <a:buFont typeface="Arial"/>
              <a:buNone/>
            </a:pPr>
            <a:r>
              <a:rPr lang="en" sz="1600" b="1" i="0" u="none" strike="noStrike" cap="none">
                <a:solidFill>
                  <a:srgbClr val="0000FF"/>
                </a:solidFill>
                <a:latin typeface="Courier New"/>
                <a:ea typeface="Courier New"/>
                <a:cs typeface="Courier New"/>
                <a:sym typeface="Courier New"/>
              </a:rPr>
              <a:t>private static long estimatePerformance(List&lt;Integer&gt; list)</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final long start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for(int i = 0; i&lt;100000; i++){</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list.get(</a:t>
            </a:r>
            <a:r>
              <a:rPr lang="en" sz="1600" b="0" i="0" u="none" strike="noStrike" cap="none">
                <a:solidFill>
                  <a:srgbClr val="0000FF"/>
                </a:solidFill>
                <a:highlight>
                  <a:srgbClr val="FFFF00"/>
                </a:highlight>
                <a:latin typeface="Courier New"/>
                <a:ea typeface="Courier New"/>
                <a:cs typeface="Courier New"/>
                <a:sym typeface="Courier New"/>
              </a:rPr>
              <a:t>list.size() / 2</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final long end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final long time = end - start;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return 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5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1100"/>
              <a:buFont typeface="Arial"/>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Clr>
                <a:schemeClr val="dk1"/>
              </a:buClr>
              <a:buSzPts val="1100"/>
              <a:buFont typeface="Arial"/>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373" name="Google Shape;373;p58"/>
          <p:cNvSpPr txBox="1"/>
          <p:nvPr/>
        </p:nvSpPr>
        <p:spPr>
          <a:xfrm>
            <a:off x="205825" y="865500"/>
            <a:ext cx="85371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Do you have any guesses that which of the two lists will perform better?</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Well, check the following image for the answer:</a:t>
            </a:r>
            <a:endParaRPr sz="2100" b="0" i="0" u="none" strike="noStrike" cap="none">
              <a:solidFill>
                <a:schemeClr val="dk1"/>
              </a:solidFill>
              <a:latin typeface="Calibri"/>
              <a:ea typeface="Calibri"/>
              <a:cs typeface="Calibri"/>
              <a:sym typeface="Calibri"/>
            </a:endParaRPr>
          </a:p>
        </p:txBody>
      </p:sp>
      <p:pic>
        <p:nvPicPr>
          <p:cNvPr id="374" name="Google Shape;374;p58"/>
          <p:cNvPicPr preferRelativeResize="0"/>
          <p:nvPr/>
        </p:nvPicPr>
        <p:blipFill rotWithShape="1">
          <a:blip r:embed="rId4">
            <a:alphaModFix/>
          </a:blip>
          <a:srcRect l="8157" t="40176" r="20773" b="4958"/>
          <a:stretch/>
        </p:blipFill>
        <p:spPr>
          <a:xfrm>
            <a:off x="1189413" y="2072500"/>
            <a:ext cx="6569931" cy="2851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5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1" name="Google Shape;381;p59"/>
          <p:cNvSpPr txBox="1"/>
          <p:nvPr/>
        </p:nvSpPr>
        <p:spPr>
          <a:xfrm>
            <a:off x="205825" y="1170300"/>
            <a:ext cx="57915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As you could clearly see, the </a:t>
            </a:r>
            <a:r>
              <a:rPr lang="en" sz="2100" b="1" i="0" u="none" strike="noStrike" cap="none">
                <a:solidFill>
                  <a:schemeClr val="dk1"/>
                </a:solidFill>
                <a:latin typeface="Calibri"/>
                <a:ea typeface="Calibri"/>
                <a:cs typeface="Calibri"/>
                <a:sym typeface="Calibri"/>
              </a:rPr>
              <a:t>ArrayLists do much better than LinkedLists</a:t>
            </a:r>
            <a:r>
              <a:rPr lang="en" sz="2100" b="0" i="0" u="none" strike="noStrike" cap="none">
                <a:solidFill>
                  <a:schemeClr val="dk1"/>
                </a:solidFill>
                <a:latin typeface="Calibri"/>
                <a:ea typeface="Calibri"/>
                <a:cs typeface="Calibri"/>
                <a:sym typeface="Calibri"/>
              </a:rPr>
              <a:t> when it comes to getting an element from any arbitrary index in the 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this was just the first comparison, let’s experiment at least one more operation to get a clearer picture.</a:t>
            </a:r>
            <a:endParaRPr sz="2100" b="0" i="0" u="none" strike="noStrike" cap="none">
              <a:solidFill>
                <a:schemeClr val="dk1"/>
              </a:solidFill>
              <a:latin typeface="Calibri"/>
              <a:ea typeface="Calibri"/>
              <a:cs typeface="Calibri"/>
              <a:sym typeface="Calibri"/>
            </a:endParaRPr>
          </a:p>
        </p:txBody>
      </p:sp>
      <p:sp>
        <p:nvSpPr>
          <p:cNvPr id="382" name="Google Shape;382;p5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383" name="Google Shape;383;p59" descr="Finish Line, Runner, Winner, Run, Free Stock Photo - Public Domain ..."/>
          <p:cNvPicPr preferRelativeResize="0"/>
          <p:nvPr/>
        </p:nvPicPr>
        <p:blipFill rotWithShape="1">
          <a:blip r:embed="rId4">
            <a:alphaModFix/>
          </a:blip>
          <a:srcRect t="8320" b="3627"/>
          <a:stretch/>
        </p:blipFill>
        <p:spPr>
          <a:xfrm>
            <a:off x="5997255" y="636900"/>
            <a:ext cx="3146745" cy="4506600"/>
          </a:xfrm>
          <a:prstGeom prst="rect">
            <a:avLst/>
          </a:prstGeom>
          <a:noFill/>
          <a:ln>
            <a:noFill/>
          </a:ln>
        </p:spPr>
      </p:pic>
      <p:sp>
        <p:nvSpPr>
          <p:cNvPr id="384" name="Google Shape;384;p59"/>
          <p:cNvSpPr txBox="1"/>
          <p:nvPr/>
        </p:nvSpPr>
        <p:spPr>
          <a:xfrm>
            <a:off x="7117625" y="1785825"/>
            <a:ext cx="738600" cy="55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Array</a:t>
            </a:r>
            <a:endParaRPr sz="18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FFFFFF"/>
                </a:solidFill>
                <a:latin typeface="Arial"/>
                <a:ea typeface="Arial"/>
                <a:cs typeface="Arial"/>
                <a:sym typeface="Arial"/>
              </a:rPr>
              <a:t>List</a:t>
            </a:r>
            <a:endParaRPr sz="1800" b="0" i="0" u="none" strike="noStrike" cap="non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continue our experiment of comparing the performance of ArrayList and LinkedList with respect to add operation now. First, let’s revise: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1" i="0" u="none" strike="noStrike" cap="none">
                <a:solidFill>
                  <a:schemeClr val="dk1"/>
                </a:solidFill>
                <a:latin typeface="Calibri"/>
                <a:ea typeface="Calibri"/>
                <a:cs typeface="Calibri"/>
                <a:sym typeface="Calibri"/>
              </a:rPr>
              <a:t>add(Object o)</a:t>
            </a:r>
            <a:r>
              <a:rPr lang="en" sz="2100" b="0" i="0" u="none" strike="noStrike" cap="none">
                <a:solidFill>
                  <a:schemeClr val="dk1"/>
                </a:solidFill>
                <a:latin typeface="Calibri"/>
                <a:ea typeface="Calibri"/>
                <a:cs typeface="Calibri"/>
                <a:sym typeface="Calibri"/>
              </a:rPr>
              <a:t> appends the specified object ‘o’ to the end of any list.</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1" i="0" u="none" strike="noStrike" cap="none">
                <a:solidFill>
                  <a:schemeClr val="dk1"/>
                </a:solidFill>
                <a:latin typeface="Calibri"/>
                <a:ea typeface="Calibri"/>
                <a:cs typeface="Calibri"/>
                <a:sym typeface="Calibri"/>
              </a:rPr>
              <a:t>add(int index, Object o)</a:t>
            </a:r>
            <a:r>
              <a:rPr lang="en" sz="2100" b="0" i="0" u="none" strike="noStrike" cap="none">
                <a:solidFill>
                  <a:schemeClr val="dk1"/>
                </a:solidFill>
                <a:latin typeface="Calibri"/>
                <a:ea typeface="Calibri"/>
                <a:cs typeface="Calibri"/>
                <a:sym typeface="Calibri"/>
              </a:rPr>
              <a:t> inserts the specified object at the specified position in the list.</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390" name="Google Shape;390;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1" name="Google Shape;391;p6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6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8" name="Google Shape;398;p6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 name="Google Shape;399;p6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400" name="Google Shape;400;p61"/>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modify our </a:t>
            </a:r>
            <a:r>
              <a:rPr lang="en" sz="2100" b="0" i="1" u="none" strike="noStrike" cap="none">
                <a:solidFill>
                  <a:schemeClr val="dk1"/>
                </a:solidFill>
                <a:latin typeface="Calibri"/>
                <a:ea typeface="Calibri"/>
                <a:cs typeface="Calibri"/>
                <a:sym typeface="Calibri"/>
              </a:rPr>
              <a:t>estimatePerformance </a:t>
            </a:r>
            <a:r>
              <a:rPr lang="en" sz="2100" b="0" i="0" u="none" strike="noStrike" cap="none">
                <a:solidFill>
                  <a:schemeClr val="dk1"/>
                </a:solidFill>
                <a:latin typeface="Calibri"/>
                <a:ea typeface="Calibri"/>
                <a:cs typeface="Calibri"/>
                <a:sym typeface="Calibri"/>
              </a:rPr>
              <a:t> function once again to add every new element at the starting of list instead of the last position.</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0000FF"/>
                </a:solidFill>
                <a:latin typeface="Courier New"/>
                <a:ea typeface="Courier New"/>
                <a:cs typeface="Courier New"/>
                <a:sym typeface="Courier New"/>
              </a:rPr>
              <a:t>private static long estimatePerformance(List&lt;Integer&gt; list)</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start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for(int i = 0; i&lt;100000; i++){</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r>
              <a:rPr lang="en" sz="1600" b="0" i="0" u="none" strike="noStrike" cap="none">
                <a:solidFill>
                  <a:srgbClr val="0000FF"/>
                </a:solidFill>
                <a:highlight>
                  <a:srgbClr val="FFFF00"/>
                </a:highlight>
                <a:latin typeface="Courier New"/>
                <a:ea typeface="Courier New"/>
                <a:cs typeface="Courier New"/>
                <a:sym typeface="Courier New"/>
              </a:rPr>
              <a:t>list.add(0,1)</a:t>
            </a: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end = System.nanoTime();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final long time = end - start;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return time;</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Who do you think will be faster this time??</a:t>
            </a:r>
            <a:endParaRPr sz="1600" b="0" i="0" u="none" strike="noStrike" cap="none">
              <a:solidFill>
                <a:srgbClr val="0000FF"/>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6" name="Google Shape;406;p6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7" name="Google Shape;407;p6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408" name="Google Shape;408;p62"/>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On running the code, the output obtained is shown below:</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time LinkedList seems to be much faster than the ArrayList.</a:t>
            </a:r>
            <a:endParaRPr sz="2100" b="0" i="0" u="none" strike="noStrike" cap="none">
              <a:solidFill>
                <a:schemeClr val="dk1"/>
              </a:solidFill>
              <a:latin typeface="Calibri"/>
              <a:ea typeface="Calibri"/>
              <a:cs typeface="Calibri"/>
              <a:sym typeface="Calibri"/>
            </a:endParaRPr>
          </a:p>
        </p:txBody>
      </p:sp>
      <p:pic>
        <p:nvPicPr>
          <p:cNvPr id="409" name="Google Shape;409;p62"/>
          <p:cNvPicPr preferRelativeResize="0"/>
          <p:nvPr/>
        </p:nvPicPr>
        <p:blipFill rotWithShape="1">
          <a:blip r:embed="rId4">
            <a:alphaModFix/>
          </a:blip>
          <a:srcRect l="4861" t="67946" r="35121" b="1708"/>
          <a:stretch/>
        </p:blipFill>
        <p:spPr>
          <a:xfrm>
            <a:off x="446225" y="1638684"/>
            <a:ext cx="8251548" cy="2345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6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6" name="Google Shape;416;p6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Performance Measurement</a:t>
            </a:r>
            <a:endParaRPr sz="2400">
              <a:solidFill>
                <a:srgbClr val="FFFFFF"/>
              </a:solidFill>
            </a:endParaRPr>
          </a:p>
          <a:p>
            <a:pPr marL="12700" lvl="0" indent="0" algn="l" rtl="0">
              <a:lnSpc>
                <a:spcPct val="100000"/>
              </a:lnSpc>
              <a:spcBef>
                <a:spcPts val="0"/>
              </a:spcBef>
              <a:spcAft>
                <a:spcPts val="0"/>
              </a:spcAft>
              <a:buSzPts val="1100"/>
              <a:buNone/>
            </a:pP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
        <p:nvSpPr>
          <p:cNvPr id="417" name="Google Shape;417;p63"/>
          <p:cNvSpPr txBox="1"/>
          <p:nvPr/>
        </p:nvSpPr>
        <p:spPr>
          <a:xfrm>
            <a:off x="205825" y="865500"/>
            <a:ext cx="85371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Instead of the difference between the times, let’s see how many times the LinkedList is faster than the ArrayList. Let’s calculate </a:t>
            </a:r>
            <a:r>
              <a:rPr lang="en" sz="2100" b="1" i="0" u="none" strike="noStrike" cap="none">
                <a:solidFill>
                  <a:schemeClr val="dk1"/>
                </a:solidFill>
                <a:latin typeface="Calibri"/>
                <a:ea typeface="Calibri"/>
                <a:cs typeface="Calibri"/>
                <a:sym typeface="Calibri"/>
              </a:rPr>
              <a:t>time1/time2</a:t>
            </a:r>
            <a:r>
              <a:rPr lang="en" sz="2100" b="0" i="0" u="none" strike="noStrike" cap="none">
                <a:solidFill>
                  <a:schemeClr val="dk1"/>
                </a:solidFill>
                <a:latin typeface="Calibri"/>
                <a:ea typeface="Calibri"/>
                <a:cs typeface="Calibri"/>
                <a:sym typeface="Calibri"/>
              </a:rPr>
              <a:t> instead of </a:t>
            </a:r>
            <a:r>
              <a:rPr lang="en" sz="2100" b="1" i="0" u="none" strike="noStrike" cap="none">
                <a:solidFill>
                  <a:schemeClr val="dk1"/>
                </a:solidFill>
                <a:latin typeface="Calibri"/>
                <a:ea typeface="Calibri"/>
                <a:cs typeface="Calibri"/>
                <a:sym typeface="Calibri"/>
              </a:rPr>
              <a:t>time1 - time2</a:t>
            </a:r>
            <a:r>
              <a:rPr lang="en" sz="2100" b="0" i="0" u="none" strike="noStrike" cap="none">
                <a:solidFill>
                  <a:schemeClr val="dk1"/>
                </a:solidFill>
                <a:latin typeface="Calibri"/>
                <a:ea typeface="Calibri"/>
                <a:cs typeface="Calibri"/>
                <a:sym typeface="Calibri"/>
              </a:rPr>
              <a:t> this time. The output will be: </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Infact, LinkedList performs better than ArrayList while adding a new element not only to the 1</a:t>
            </a:r>
            <a:r>
              <a:rPr lang="en" sz="2100" b="0" i="0" u="none" strike="noStrike" cap="none" baseline="30000">
                <a:solidFill>
                  <a:schemeClr val="dk1"/>
                </a:solidFill>
                <a:latin typeface="Calibri"/>
                <a:ea typeface="Calibri"/>
                <a:cs typeface="Calibri"/>
                <a:sym typeface="Calibri"/>
              </a:rPr>
              <a:t>st</a:t>
            </a:r>
            <a:r>
              <a:rPr lang="en" sz="2100" b="0" i="0" u="none" strike="noStrike" cap="none">
                <a:solidFill>
                  <a:schemeClr val="dk1"/>
                </a:solidFill>
                <a:latin typeface="Calibri"/>
                <a:ea typeface="Calibri"/>
                <a:cs typeface="Calibri"/>
                <a:sym typeface="Calibri"/>
              </a:rPr>
              <a:t> position, but any arbitrary position.</a:t>
            </a:r>
            <a:endParaRPr sz="2100" b="0" i="0" u="none" strike="noStrike" cap="none">
              <a:solidFill>
                <a:schemeClr val="dk1"/>
              </a:solidFill>
              <a:latin typeface="Calibri"/>
              <a:ea typeface="Calibri"/>
              <a:cs typeface="Calibri"/>
              <a:sym typeface="Calibri"/>
            </a:endParaRPr>
          </a:p>
        </p:txBody>
      </p:sp>
      <p:pic>
        <p:nvPicPr>
          <p:cNvPr id="418" name="Google Shape;418;p63"/>
          <p:cNvPicPr preferRelativeResize="0"/>
          <p:nvPr/>
        </p:nvPicPr>
        <p:blipFill rotWithShape="1">
          <a:blip r:embed="rId4">
            <a:alphaModFix/>
          </a:blip>
          <a:srcRect l="4980" t="70026" r="34719" b="2421"/>
          <a:stretch/>
        </p:blipFill>
        <p:spPr>
          <a:xfrm>
            <a:off x="1003525" y="2144350"/>
            <a:ext cx="6941701" cy="17832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p:nvPr/>
        </p:nvSpPr>
        <p:spPr>
          <a:xfrm>
            <a:off x="205825" y="1094100"/>
            <a:ext cx="41970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Now it’s time to open the black-box and look at the physical representation of how different operations are performed in ArrayList and LinkedList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This indeed will help us get a deeper understanding of their performances and especially the differences.</a:t>
            </a:r>
            <a:endParaRPr sz="2100" b="0" i="0" u="none" strike="noStrike" cap="none">
              <a:solidFill>
                <a:schemeClr val="dk1"/>
              </a:solidFill>
              <a:latin typeface="Calibri"/>
              <a:ea typeface="Calibri"/>
              <a:cs typeface="Calibri"/>
              <a:sym typeface="Calibri"/>
            </a:endParaRPr>
          </a:p>
        </p:txBody>
      </p:sp>
      <p:sp>
        <p:nvSpPr>
          <p:cNvPr id="143" name="Google Shape;143;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3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a:t>
            </a:r>
            <a:endParaRPr sz="2400">
              <a:solidFill>
                <a:srgbClr val="FFFFFF"/>
              </a:solidFill>
            </a:endParaRPr>
          </a:p>
        </p:txBody>
      </p:sp>
      <p:pic>
        <p:nvPicPr>
          <p:cNvPr id="146" name="Google Shape;146;p31" descr="Black Box Container Cardboard - Free vector graphic on Pixabay"/>
          <p:cNvPicPr preferRelativeResize="0"/>
          <p:nvPr/>
        </p:nvPicPr>
        <p:blipFill rotWithShape="1">
          <a:blip r:embed="rId4">
            <a:alphaModFix/>
          </a:blip>
          <a:srcRect/>
          <a:stretch/>
        </p:blipFill>
        <p:spPr>
          <a:xfrm>
            <a:off x="4865550" y="1170300"/>
            <a:ext cx="3572525" cy="3268375"/>
          </a:xfrm>
          <a:prstGeom prst="rect">
            <a:avLst/>
          </a:prstGeom>
          <a:noFill/>
          <a:ln>
            <a:noFill/>
          </a:ln>
        </p:spPr>
      </p:pic>
    </p:spTree>
    <p:extLst>
      <p:ext uri="{BB962C8B-B14F-4D97-AF65-F5344CB8AC3E}">
        <p14:creationId xmlns:p14="http://schemas.microsoft.com/office/powerpoint/2010/main" val="3130373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p:nvPr/>
        </p:nvSpPr>
        <p:spPr>
          <a:xfrm>
            <a:off x="205825" y="10941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start with ArrayList. An ArrayList comprises of three main features: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AutoNum type="arabicPeriod"/>
            </a:pPr>
            <a:r>
              <a:rPr lang="en" sz="2100" b="1" i="0" u="none" strike="noStrike" cap="none">
                <a:solidFill>
                  <a:schemeClr val="dk1"/>
                </a:solidFill>
                <a:latin typeface="Calibri"/>
                <a:ea typeface="Calibri"/>
                <a:cs typeface="Calibri"/>
                <a:sym typeface="Calibri"/>
              </a:rPr>
              <a:t>Java array</a:t>
            </a:r>
            <a:r>
              <a:rPr lang="en" sz="2100" b="0" i="0" u="none" strike="noStrike" cap="none">
                <a:solidFill>
                  <a:schemeClr val="dk1"/>
                </a:solidFill>
                <a:latin typeface="Calibri"/>
                <a:ea typeface="Calibri"/>
                <a:cs typeface="Calibri"/>
                <a:sym typeface="Calibri"/>
              </a:rPr>
              <a:t>: Consists of elements stored at contiguous memory locations.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AutoNum type="arabicPeriod"/>
            </a:pPr>
            <a:r>
              <a:rPr lang="en" sz="2100" b="1" i="0" u="none" strike="noStrike" cap="none">
                <a:solidFill>
                  <a:schemeClr val="dk1"/>
                </a:solidFill>
                <a:latin typeface="Calibri"/>
                <a:ea typeface="Calibri"/>
                <a:cs typeface="Calibri"/>
                <a:sym typeface="Calibri"/>
              </a:rPr>
              <a:t>Size</a:t>
            </a:r>
            <a:r>
              <a:rPr lang="en" sz="2100" b="0" i="0" u="none" strike="noStrike" cap="none">
                <a:solidFill>
                  <a:schemeClr val="dk1"/>
                </a:solidFill>
                <a:latin typeface="Calibri"/>
                <a:ea typeface="Calibri"/>
                <a:cs typeface="Calibri"/>
                <a:sym typeface="Calibri"/>
              </a:rPr>
              <a:t>: Denotes the number of elements present in the ArrayList.</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AutoNum type="arabicPeriod"/>
            </a:pPr>
            <a:r>
              <a:rPr lang="en" sz="2100" b="1" i="0" u="none" strike="noStrike" cap="none">
                <a:solidFill>
                  <a:schemeClr val="dk1"/>
                </a:solidFill>
                <a:latin typeface="Calibri"/>
                <a:ea typeface="Calibri"/>
                <a:cs typeface="Calibri"/>
                <a:sym typeface="Calibri"/>
              </a:rPr>
              <a:t>Capacity</a:t>
            </a:r>
            <a:r>
              <a:rPr lang="en" sz="2100" b="0" i="0" u="none" strike="noStrike" cap="none">
                <a:solidFill>
                  <a:schemeClr val="dk1"/>
                </a:solidFill>
                <a:latin typeface="Calibri"/>
                <a:ea typeface="Calibri"/>
                <a:cs typeface="Calibri"/>
                <a:sym typeface="Calibri"/>
              </a:rPr>
              <a:t>: Denotes the amount of memory reserved for storing the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NOTE: </a:t>
            </a:r>
            <a:r>
              <a:rPr lang="en" sz="2100" b="0" i="1" u="none" strike="noStrike" cap="none">
                <a:solidFill>
                  <a:schemeClr val="dk1"/>
                </a:solidFill>
                <a:latin typeface="Calibri"/>
                <a:ea typeface="Calibri"/>
                <a:cs typeface="Calibri"/>
                <a:sym typeface="Calibri"/>
              </a:rPr>
              <a:t>Since capacity is the maximum value of size, size is always less than equal to the capacity.</a:t>
            </a:r>
            <a:endParaRPr sz="2100" b="0" i="1" u="none" strike="noStrike" cap="none">
              <a:solidFill>
                <a:schemeClr val="dk1"/>
              </a:solidFill>
              <a:latin typeface="Calibri"/>
              <a:ea typeface="Calibri"/>
              <a:cs typeface="Calibri"/>
              <a:sym typeface="Calibri"/>
            </a:endParaRPr>
          </a:p>
        </p:txBody>
      </p:sp>
      <p:sp>
        <p:nvSpPr>
          <p:cNvPr id="152" name="Google Shape;152;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p3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1022033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p:nvPr/>
        </p:nvSpPr>
        <p:spPr>
          <a:xfrm>
            <a:off x="205825" y="941700"/>
            <a:ext cx="8537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now actually start with the ADD operation on an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Consider the ArrayList given below. It has size of 5 and some additional memory is blocked for the remaining capacity as shown: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What will happen if another element is to be added now?</a:t>
            </a:r>
            <a:endParaRPr sz="2100" b="0" i="0" u="none" strike="noStrike" cap="none">
              <a:solidFill>
                <a:schemeClr val="dk1"/>
              </a:solidFill>
              <a:latin typeface="Calibri"/>
              <a:ea typeface="Calibri"/>
              <a:cs typeface="Calibri"/>
              <a:sym typeface="Calibri"/>
            </a:endParaRPr>
          </a:p>
        </p:txBody>
      </p:sp>
      <p:sp>
        <p:nvSpPr>
          <p:cNvPr id="160" name="Google Shape;160;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3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3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163" name="Google Shape;163;p33"/>
          <p:cNvPicPr preferRelativeResize="0"/>
          <p:nvPr/>
        </p:nvPicPr>
        <p:blipFill rotWithShape="1">
          <a:blip r:embed="rId4">
            <a:alphaModFix/>
          </a:blip>
          <a:srcRect l="23154" t="19406" r="18198" b="64629"/>
          <a:stretch/>
        </p:blipFill>
        <p:spPr>
          <a:xfrm>
            <a:off x="1208650" y="2838300"/>
            <a:ext cx="6405874" cy="980350"/>
          </a:xfrm>
          <a:prstGeom prst="rect">
            <a:avLst/>
          </a:prstGeom>
          <a:noFill/>
          <a:ln>
            <a:noFill/>
          </a:ln>
        </p:spPr>
      </p:pic>
    </p:spTree>
    <p:extLst>
      <p:ext uri="{BB962C8B-B14F-4D97-AF65-F5344CB8AC3E}">
        <p14:creationId xmlns:p14="http://schemas.microsoft.com/office/powerpoint/2010/main" val="3497148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1"/>
          <p:cNvSpPr txBox="1"/>
          <p:nvPr/>
        </p:nvSpPr>
        <p:spPr>
          <a:xfrm>
            <a:off x="282025" y="941700"/>
            <a:ext cx="84609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introduce you to an interesting feature called </a:t>
            </a:r>
            <a:r>
              <a:rPr lang="en" sz="2100" b="1" i="0" u="none" strike="noStrike" cap="none">
                <a:solidFill>
                  <a:schemeClr val="dk1"/>
                </a:solidFill>
                <a:latin typeface="Calibri"/>
                <a:ea typeface="Calibri"/>
                <a:cs typeface="Calibri"/>
                <a:sym typeface="Calibri"/>
              </a:rPr>
              <a:t>iterators</a:t>
            </a:r>
            <a:r>
              <a:rPr lang="en" sz="2100" b="0" i="0" u="none" strike="noStrike" cap="none">
                <a:solidFill>
                  <a:schemeClr val="dk1"/>
                </a:solidFill>
                <a:latin typeface="Calibri"/>
                <a:ea typeface="Calibri"/>
                <a:cs typeface="Calibri"/>
                <a:sym typeface="Calibri"/>
              </a:rPr>
              <a:t> which comes with lists.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Iterators – as the name suggests – are helper objects useful in iterating through container objects like lists.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Iterating through a list is nothing new to us. We have been doing this since the beginning of this section using various types of loops.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look at how the same can be done using iterators.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43" name="Google Shape;143;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3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p:nvPr/>
        </p:nvSpPr>
        <p:spPr>
          <a:xfrm>
            <a:off x="205825" y="941700"/>
            <a:ext cx="86577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When an element is added, it simply gets inserted as the last element of our ArrayList, say A. The size is increased by 1 and the capacity remains same. See the image below for better understanding:</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69" name="Google Shape;169;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3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3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172" name="Google Shape;172;p34"/>
          <p:cNvPicPr preferRelativeResize="0"/>
          <p:nvPr/>
        </p:nvPicPr>
        <p:blipFill rotWithShape="1">
          <a:blip r:embed="rId4">
            <a:alphaModFix/>
          </a:blip>
          <a:srcRect l="16541" t="18938" r="19045" b="22372"/>
          <a:stretch/>
        </p:blipFill>
        <p:spPr>
          <a:xfrm>
            <a:off x="1937425" y="2162725"/>
            <a:ext cx="5269150" cy="2699349"/>
          </a:xfrm>
          <a:prstGeom prst="rect">
            <a:avLst/>
          </a:prstGeom>
          <a:noFill/>
          <a:ln>
            <a:noFill/>
          </a:ln>
        </p:spPr>
      </p:pic>
    </p:spTree>
    <p:extLst>
      <p:ext uri="{BB962C8B-B14F-4D97-AF65-F5344CB8AC3E}">
        <p14:creationId xmlns:p14="http://schemas.microsoft.com/office/powerpoint/2010/main" val="113125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p:nvPr/>
        </p:nvSpPr>
        <p:spPr>
          <a:xfrm>
            <a:off x="205825" y="1094100"/>
            <a:ext cx="86577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BUTTT, life is not so simple as it seems. The addition of new elements doesn’t always take place as we saw. </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Before we get into more details, let’s learn a new term, </a:t>
            </a:r>
            <a:r>
              <a:rPr lang="en" sz="2100" b="1" i="0" u="none" strike="noStrike" cap="none">
                <a:solidFill>
                  <a:schemeClr val="dk1"/>
                </a:solidFill>
                <a:latin typeface="Calibri"/>
                <a:ea typeface="Calibri"/>
                <a:cs typeface="Calibri"/>
                <a:sym typeface="Calibri"/>
              </a:rPr>
              <a:t>Load Factor </a:t>
            </a:r>
            <a:r>
              <a:rPr lang="en" sz="2100" b="0" i="0" u="none" strike="noStrike" cap="none">
                <a:solidFill>
                  <a:schemeClr val="dk1"/>
                </a:solidFill>
                <a:latin typeface="Calibri"/>
                <a:ea typeface="Calibri"/>
                <a:cs typeface="Calibri"/>
                <a:sym typeface="Calibri"/>
              </a:rPr>
              <a:t>which is the ratio of size and capacity of an ArrayList</a:t>
            </a:r>
            <a:r>
              <a:rPr lang="en" sz="2100" b="1" i="0" u="none" strike="noStrike" cap="none">
                <a:solidFill>
                  <a:schemeClr val="dk1"/>
                </a:solidFill>
                <a:latin typeface="Calibri"/>
                <a:ea typeface="Calibri"/>
                <a:cs typeface="Calibri"/>
                <a:sym typeface="Calibri"/>
              </a:rPr>
              <a:t>.</a:t>
            </a: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When this ratio reaches a threshold 𝝉, the ArrayList realizes that it needs to increase its capacity to accomodate more incoming elements.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178" name="Google Shape;178;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 name="Google Shape;179;p3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3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4052334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6"/>
          <p:cNvSpPr txBox="1"/>
          <p:nvPr/>
        </p:nvSpPr>
        <p:spPr>
          <a:xfrm>
            <a:off x="205825" y="865500"/>
            <a:ext cx="86577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So, the first step in response is to allocate a memory of bigger capacity than the present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Then, all the elements from original list are copied one by one to the new list. Check the image below for reference:	</a:t>
            </a:r>
            <a:endParaRPr sz="2100" b="0" i="0" u="none" strike="noStrike" cap="none">
              <a:solidFill>
                <a:schemeClr val="dk1"/>
              </a:solidFill>
              <a:latin typeface="Calibri"/>
              <a:ea typeface="Calibri"/>
              <a:cs typeface="Calibri"/>
              <a:sym typeface="Calibri"/>
            </a:endParaRPr>
          </a:p>
        </p:txBody>
      </p:sp>
      <p:sp>
        <p:nvSpPr>
          <p:cNvPr id="186" name="Google Shape;186;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3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3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189" name="Google Shape;189;p36"/>
          <p:cNvPicPr preferRelativeResize="0"/>
          <p:nvPr/>
        </p:nvPicPr>
        <p:blipFill rotWithShape="1">
          <a:blip r:embed="rId4">
            <a:alphaModFix/>
          </a:blip>
          <a:srcRect l="17518" t="46212" r="12515" b="7537"/>
          <a:stretch/>
        </p:blipFill>
        <p:spPr>
          <a:xfrm>
            <a:off x="1681275" y="2762100"/>
            <a:ext cx="5781452" cy="2148726"/>
          </a:xfrm>
          <a:prstGeom prst="rect">
            <a:avLst/>
          </a:prstGeom>
          <a:noFill/>
          <a:ln>
            <a:noFill/>
          </a:ln>
        </p:spPr>
      </p:pic>
    </p:spTree>
    <p:extLst>
      <p:ext uri="{BB962C8B-B14F-4D97-AF65-F5344CB8AC3E}">
        <p14:creationId xmlns:p14="http://schemas.microsoft.com/office/powerpoint/2010/main" val="3186175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p:nvPr/>
        </p:nvSpPr>
        <p:spPr>
          <a:xfrm>
            <a:off x="205825" y="865500"/>
            <a:ext cx="87381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 final step is to change the reference of original ArrayList A to the new memory chunk. After doing so the original memory of A is discarded as shown:</a:t>
            </a:r>
            <a:endParaRPr sz="2100" b="0" i="0" u="none" strike="noStrike" cap="none">
              <a:solidFill>
                <a:schemeClr val="dk1"/>
              </a:solidFill>
              <a:latin typeface="Calibri"/>
              <a:ea typeface="Calibri"/>
              <a:cs typeface="Calibri"/>
              <a:sym typeface="Calibri"/>
            </a:endParaRPr>
          </a:p>
        </p:txBody>
      </p:sp>
      <p:sp>
        <p:nvSpPr>
          <p:cNvPr id="195" name="Google Shape;195;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3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198" name="Google Shape;198;p37"/>
          <p:cNvPicPr preferRelativeResize="0"/>
          <p:nvPr/>
        </p:nvPicPr>
        <p:blipFill rotWithShape="1">
          <a:blip r:embed="rId4">
            <a:alphaModFix/>
          </a:blip>
          <a:srcRect l="11993" t="42534" r="12663" b="7612"/>
          <a:stretch/>
        </p:blipFill>
        <p:spPr>
          <a:xfrm>
            <a:off x="839109" y="1902300"/>
            <a:ext cx="7525250" cy="2799512"/>
          </a:xfrm>
          <a:prstGeom prst="rect">
            <a:avLst/>
          </a:prstGeom>
          <a:noFill/>
          <a:ln>
            <a:noFill/>
          </a:ln>
        </p:spPr>
      </p:pic>
    </p:spTree>
    <p:extLst>
      <p:ext uri="{BB962C8B-B14F-4D97-AF65-F5344CB8AC3E}">
        <p14:creationId xmlns:p14="http://schemas.microsoft.com/office/powerpoint/2010/main" val="961225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38"/>
          <p:cNvSpPr txBox="1"/>
          <p:nvPr/>
        </p:nvSpPr>
        <p:spPr>
          <a:xfrm>
            <a:off x="295450" y="865500"/>
            <a:ext cx="85545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Thus, the addition of an element in an ArrayList happens in either of these two directions: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Calibri"/>
                <a:ea typeface="Calibri"/>
                <a:cs typeface="Calibri"/>
                <a:sym typeface="Calibri"/>
              </a:rPr>
              <a:t>1.	When Load Factor(L.F) is less than 𝝉:</a:t>
            </a:r>
            <a:r>
              <a:rPr lang="en" sz="2100" b="0" i="0" u="none" strike="noStrike" cap="none">
                <a:solidFill>
                  <a:schemeClr val="dk1"/>
                </a:solidFill>
                <a:latin typeface="Calibri"/>
                <a:ea typeface="Calibri"/>
                <a:cs typeface="Calibri"/>
                <a:sym typeface="Calibri"/>
              </a:rPr>
              <a:t> </a:t>
            </a:r>
            <a:endParaRPr sz="2100" b="0" i="0" u="none" strike="noStrike" cap="none">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Most of the times, the new element is added as a new element at the end of the ArrayList.</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size of the list increases by one but the capacity remains the same </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is a fast process.</a:t>
            </a:r>
            <a:endParaRPr sz="2100" b="0" i="0" u="none" strike="noStrike" cap="none">
              <a:solidFill>
                <a:schemeClr val="dk1"/>
              </a:solidFill>
              <a:latin typeface="Calibri"/>
              <a:ea typeface="Calibri"/>
              <a:cs typeface="Calibri"/>
              <a:sym typeface="Calibri"/>
            </a:endParaRPr>
          </a:p>
        </p:txBody>
      </p:sp>
      <p:sp>
        <p:nvSpPr>
          <p:cNvPr id="205" name="Google Shape;205;p3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3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2629552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9"/>
          <p:cNvSpPr txBox="1"/>
          <p:nvPr/>
        </p:nvSpPr>
        <p:spPr>
          <a:xfrm>
            <a:off x="295450" y="865500"/>
            <a:ext cx="85545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Thus, the addition of an element in an ArrayList is done either of these ways: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1" i="0" u="none" strike="noStrike" cap="none">
                <a:solidFill>
                  <a:schemeClr val="dk1"/>
                </a:solidFill>
                <a:latin typeface="Calibri"/>
                <a:ea typeface="Calibri"/>
                <a:cs typeface="Calibri"/>
                <a:sym typeface="Calibri"/>
              </a:rPr>
              <a:t>2.	When Load Factor(L.F) is equal to or greater than 𝝉:</a:t>
            </a:r>
            <a:endParaRPr sz="21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Although this happens rarely, but a new memory with bigger capacity is relocated to the original ArrayList. Thus, both size and capacity increase.</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All the elements are copied to the new memory one by one.</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is an expensive process which takes as much time as many are the elements in the original ArrayList.</a:t>
            </a:r>
            <a:endParaRPr sz="2100" b="0" i="0" u="none" strike="noStrike" cap="none">
              <a:solidFill>
                <a:schemeClr val="dk1"/>
              </a:solidFill>
              <a:latin typeface="Calibri"/>
              <a:ea typeface="Calibri"/>
              <a:cs typeface="Calibri"/>
              <a:sym typeface="Calibri"/>
            </a:endParaRPr>
          </a:p>
        </p:txBody>
      </p:sp>
      <p:sp>
        <p:nvSpPr>
          <p:cNvPr id="212" name="Google Shape;212;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3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4" name="Google Shape;214;p3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2640644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p:nvPr/>
        </p:nvSpPr>
        <p:spPr>
          <a:xfrm>
            <a:off x="295450" y="865500"/>
            <a:ext cx="8554500" cy="1036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Well, this was all about inserting a new element at the last position by default.</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 </a:t>
            </a: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we also learnt that the elements can be inserted at any position of our choosing too.</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So, let’s see the internal implementation of this type of addition now:</a:t>
            </a:r>
            <a:endParaRPr sz="2100" b="0" i="0" u="none" strike="noStrike" cap="none">
              <a:solidFill>
                <a:schemeClr val="dk1"/>
              </a:solidFill>
              <a:latin typeface="Calibri"/>
              <a:ea typeface="Calibri"/>
              <a:cs typeface="Calibri"/>
              <a:sym typeface="Calibri"/>
            </a:endParaRPr>
          </a:p>
        </p:txBody>
      </p:sp>
      <p:sp>
        <p:nvSpPr>
          <p:cNvPr id="220" name="Google Shape;220;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4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4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135275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1"/>
          <p:cNvSpPr txBox="1"/>
          <p:nvPr/>
        </p:nvSpPr>
        <p:spPr>
          <a:xfrm>
            <a:off x="295450" y="865500"/>
            <a:ext cx="8554500" cy="1036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was very simple and fast process to add an element at the last position of an ArrayList because the previous elements aren’t touched at all.</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to insert an element in between other elements, all the elements to the right of our desired index will have to be disturbed. Let’s understand with the help of an example how does this addition proceed. </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say we have to add an element 15 in a sorted ArrayList of elements- 10, 20, 30, 40, 50. The index we want to insert 15 at is 1.</a:t>
            </a:r>
            <a:endParaRPr sz="2100" b="0" i="0" u="none" strike="noStrike" cap="none">
              <a:solidFill>
                <a:schemeClr val="dk1"/>
              </a:solidFill>
              <a:latin typeface="Calibri"/>
              <a:ea typeface="Calibri"/>
              <a:cs typeface="Calibri"/>
              <a:sym typeface="Calibri"/>
            </a:endParaRPr>
          </a:p>
        </p:txBody>
      </p:sp>
      <p:sp>
        <p:nvSpPr>
          <p:cNvPr id="228" name="Google Shape;228;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4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3643803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p:nvPr/>
        </p:nvSpPr>
        <p:spPr>
          <a:xfrm>
            <a:off x="295450" y="865500"/>
            <a:ext cx="85545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Here, all the elements to the right of index 1(including itself) are shifted one by one to their next index and finally the new element is inserted at 1</a:t>
            </a:r>
            <a:r>
              <a:rPr lang="en" sz="2100" b="0" i="0" u="none" strike="noStrike" cap="none" baseline="30000">
                <a:solidFill>
                  <a:schemeClr val="dk1"/>
                </a:solidFill>
                <a:latin typeface="Calibri"/>
                <a:ea typeface="Calibri"/>
                <a:cs typeface="Calibri"/>
                <a:sym typeface="Calibri"/>
              </a:rPr>
              <a:t>st</a:t>
            </a:r>
            <a:r>
              <a:rPr lang="en" sz="2100" b="0" i="0" u="none" strike="noStrike" cap="none">
                <a:solidFill>
                  <a:schemeClr val="dk1"/>
                </a:solidFill>
                <a:latin typeface="Calibri"/>
                <a:ea typeface="Calibri"/>
                <a:cs typeface="Calibri"/>
                <a:sym typeface="Calibri"/>
              </a:rPr>
              <a:t> index as shown: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shifting of elements begins from the last index till the 1</a:t>
            </a:r>
            <a:r>
              <a:rPr lang="en" sz="2100" b="0" i="0" u="none" strike="noStrike" cap="none" baseline="30000">
                <a:solidFill>
                  <a:schemeClr val="dk1"/>
                </a:solidFill>
                <a:latin typeface="Calibri"/>
                <a:ea typeface="Calibri"/>
                <a:cs typeface="Calibri"/>
                <a:sym typeface="Calibri"/>
              </a:rPr>
              <a:t>st</a:t>
            </a:r>
            <a:r>
              <a:rPr lang="en" sz="2100" b="0" i="0" u="none" strike="noStrike" cap="none">
                <a:solidFill>
                  <a:schemeClr val="dk1"/>
                </a:solidFill>
                <a:latin typeface="Calibri"/>
                <a:ea typeface="Calibri"/>
                <a:cs typeface="Calibri"/>
                <a:sym typeface="Calibri"/>
              </a:rPr>
              <a:t> index.</a:t>
            </a:r>
            <a:endParaRPr sz="2100" b="0" i="0" u="none" strike="noStrike" cap="none">
              <a:solidFill>
                <a:schemeClr val="dk1"/>
              </a:solidFill>
              <a:latin typeface="Calibri"/>
              <a:ea typeface="Calibri"/>
              <a:cs typeface="Calibri"/>
              <a:sym typeface="Calibri"/>
            </a:endParaRPr>
          </a:p>
        </p:txBody>
      </p:sp>
      <p:sp>
        <p:nvSpPr>
          <p:cNvPr id="236" name="Google Shape;236;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4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4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239" name="Google Shape;239;p42"/>
          <p:cNvPicPr preferRelativeResize="0"/>
          <p:nvPr/>
        </p:nvPicPr>
        <p:blipFill rotWithShape="1">
          <a:blip r:embed="rId4">
            <a:alphaModFix/>
          </a:blip>
          <a:srcRect l="28633" t="35118" r="32143" b="34594"/>
          <a:stretch/>
        </p:blipFill>
        <p:spPr>
          <a:xfrm>
            <a:off x="2162149" y="2085661"/>
            <a:ext cx="5289524" cy="2296426"/>
          </a:xfrm>
          <a:prstGeom prst="rect">
            <a:avLst/>
          </a:prstGeom>
          <a:noFill/>
          <a:ln>
            <a:noFill/>
          </a:ln>
        </p:spPr>
      </p:pic>
    </p:spTree>
    <p:extLst>
      <p:ext uri="{BB962C8B-B14F-4D97-AF65-F5344CB8AC3E}">
        <p14:creationId xmlns:p14="http://schemas.microsoft.com/office/powerpoint/2010/main" val="3252740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p:nvPr/>
        </p:nvSpPr>
        <p:spPr>
          <a:xfrm>
            <a:off x="295450" y="865500"/>
            <a:ext cx="5304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Hence, adding new elements at positions other than the right end can be a little </a:t>
            </a:r>
            <a:r>
              <a:rPr lang="en" sz="2100" b="1" i="0" u="none" strike="noStrike" cap="none">
                <a:solidFill>
                  <a:schemeClr val="dk1"/>
                </a:solidFill>
                <a:latin typeface="Calibri"/>
                <a:ea typeface="Calibri"/>
                <a:cs typeface="Calibri"/>
                <a:sym typeface="Calibri"/>
              </a:rPr>
              <a:t>expensive and slow</a:t>
            </a:r>
            <a:r>
              <a:rPr lang="en" sz="2100" b="0" i="0" u="none" strike="noStrike" cap="none">
                <a:solidFill>
                  <a:schemeClr val="dk1"/>
                </a:solidFill>
                <a:latin typeface="Calibri"/>
                <a:ea typeface="Calibri"/>
                <a:cs typeface="Calibri"/>
                <a:sym typeface="Calibri"/>
              </a:rPr>
              <a:t> because of element shifts.</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Especially, if an ArrayList has N number of elements, adding an element to the 0</a:t>
            </a:r>
            <a:r>
              <a:rPr lang="en" sz="2100" b="0" i="0" u="none" strike="noStrike" cap="none" baseline="30000">
                <a:solidFill>
                  <a:schemeClr val="dk1"/>
                </a:solidFill>
                <a:latin typeface="Calibri"/>
                <a:ea typeface="Calibri"/>
                <a:cs typeface="Calibri"/>
                <a:sym typeface="Calibri"/>
              </a:rPr>
              <a:t>th</a:t>
            </a:r>
            <a:r>
              <a:rPr lang="en" sz="2100" b="0" i="0" u="none" strike="noStrike" cap="none">
                <a:solidFill>
                  <a:schemeClr val="dk1"/>
                </a:solidFill>
                <a:latin typeface="Calibri"/>
                <a:ea typeface="Calibri"/>
                <a:cs typeface="Calibri"/>
                <a:sym typeface="Calibri"/>
              </a:rPr>
              <a:t> index can cause N number of shifts, since the ArrayList has to shift all the existing elements to the right by 1 position.</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245" name="Google Shape;245;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4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248" name="Google Shape;248;p43"/>
          <p:cNvPicPr preferRelativeResize="0"/>
          <p:nvPr/>
        </p:nvPicPr>
        <p:blipFill rotWithShape="1">
          <a:blip r:embed="rId4">
            <a:alphaModFix/>
          </a:blip>
          <a:srcRect l="22738" t="10817"/>
          <a:stretch/>
        </p:blipFill>
        <p:spPr>
          <a:xfrm>
            <a:off x="5600048" y="1611225"/>
            <a:ext cx="3142824" cy="2618774"/>
          </a:xfrm>
          <a:prstGeom prst="rect">
            <a:avLst/>
          </a:prstGeom>
          <a:noFill/>
          <a:ln>
            <a:noFill/>
          </a:ln>
        </p:spPr>
      </p:pic>
    </p:spTree>
    <p:extLst>
      <p:ext uri="{BB962C8B-B14F-4D97-AF65-F5344CB8AC3E}">
        <p14:creationId xmlns:p14="http://schemas.microsoft.com/office/powerpoint/2010/main" val="1581840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2"/>
          <p:cNvSpPr txBox="1"/>
          <p:nvPr/>
        </p:nvSpPr>
        <p:spPr>
          <a:xfrm>
            <a:off x="282025" y="789300"/>
            <a:ext cx="84609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iterate through our studentList using an iterator now:</a:t>
            </a:r>
            <a:endParaRPr sz="1600" b="0"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import java.util.*;			</a:t>
            </a:r>
            <a:r>
              <a:rPr lang="en" sz="1600" b="0" i="0" u="none" strike="noStrike" cap="none">
                <a:solidFill>
                  <a:srgbClr val="6AA84F"/>
                </a:solidFill>
                <a:latin typeface="Courier New"/>
                <a:ea typeface="Courier New"/>
                <a:cs typeface="Courier New"/>
                <a:sym typeface="Courier New"/>
              </a:rPr>
              <a:t>//imports java.util.ListIterator</a:t>
            </a:r>
            <a:endParaRPr sz="1600" b="0" i="0" u="none" strike="noStrike" cap="none">
              <a:solidFill>
                <a:srgbClr val="6AA84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public class WithListIterator1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public static void main(String[] args)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List&lt;Student&gt; studentList1 = new ArrayList&lt;Student&gt;();</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 s1 = new Student("Sujit",1);</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 s2 = new Student("Siddharth",2);</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 s3 = new Student("Karanpreet",3);</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studentList1.add(s1);</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studentList1.add(s2);</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chemeClr val="dk1"/>
              </a:buClr>
              <a:buSzPts val="1100"/>
              <a:buFont typeface="Arial"/>
              <a:buNone/>
            </a:pPr>
            <a:r>
              <a:rPr lang="en" sz="1600" b="0" i="0" u="none" strike="noStrike" cap="none">
                <a:solidFill>
                  <a:srgbClr val="0000FF"/>
                </a:solidFill>
                <a:latin typeface="Courier New"/>
                <a:ea typeface="Courier New"/>
                <a:cs typeface="Courier New"/>
                <a:sym typeface="Courier New"/>
              </a:rPr>
              <a:t>    	studentList1.add(s3);</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p:txBody>
      </p:sp>
      <p:sp>
        <p:nvSpPr>
          <p:cNvPr id="151" name="Google Shape;151;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2" name="Google Shape;152;p3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p:nvPr/>
        </p:nvSpPr>
        <p:spPr>
          <a:xfrm>
            <a:off x="219250" y="865500"/>
            <a:ext cx="65088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Now that we know how the ADD operation works internally, let’s also get insights about the REMOVE function.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REMOVE function is very similar in it’s internal logic to the ADD function with the only difference that everything is in the opposite direction to that of ADD operation.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explanation for it is obvious because the ultimate outcomes of ADD and REMOVE are also opposite.</a:t>
            </a:r>
            <a:endParaRPr sz="2100" b="0" i="0" u="none" strike="noStrike" cap="none">
              <a:solidFill>
                <a:schemeClr val="dk1"/>
              </a:solidFill>
              <a:latin typeface="Calibri"/>
              <a:ea typeface="Calibri"/>
              <a:cs typeface="Calibri"/>
              <a:sym typeface="Calibri"/>
            </a:endParaRPr>
          </a:p>
        </p:txBody>
      </p:sp>
      <p:sp>
        <p:nvSpPr>
          <p:cNvPr id="254" name="Google Shape;254;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 name="Google Shape;255;p4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 name="Google Shape;256;p4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257" name="Google Shape;257;p44"/>
          <p:cNvPicPr preferRelativeResize="0"/>
          <p:nvPr/>
        </p:nvPicPr>
        <p:blipFill rotWithShape="1">
          <a:blip r:embed="rId4">
            <a:alphaModFix/>
          </a:blip>
          <a:srcRect l="7738" t="6974" r="7594" b="7453"/>
          <a:stretch/>
        </p:blipFill>
        <p:spPr>
          <a:xfrm>
            <a:off x="6728050" y="1614175"/>
            <a:ext cx="2260949" cy="2285264"/>
          </a:xfrm>
          <a:prstGeom prst="rect">
            <a:avLst/>
          </a:prstGeom>
          <a:noFill/>
          <a:ln>
            <a:noFill/>
          </a:ln>
        </p:spPr>
      </p:pic>
    </p:spTree>
    <p:extLst>
      <p:ext uri="{BB962C8B-B14F-4D97-AF65-F5344CB8AC3E}">
        <p14:creationId xmlns:p14="http://schemas.microsoft.com/office/powerpoint/2010/main" val="17563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Just like the addition at last index, removal from last index too is very </a:t>
            </a:r>
            <a:r>
              <a:rPr lang="en" sz="2100" b="1" i="0" u="none" strike="noStrike" cap="none">
                <a:solidFill>
                  <a:schemeClr val="dk1"/>
                </a:solidFill>
                <a:latin typeface="Calibri"/>
                <a:ea typeface="Calibri"/>
                <a:cs typeface="Calibri"/>
                <a:sym typeface="Calibri"/>
              </a:rPr>
              <a:t>simple and fast</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 easily remove the last element of the list without disturbing any of the previous element of the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size of the list after each removal decreases by 1 and the capacity remains same.</a:t>
            </a:r>
            <a:endParaRPr sz="2100" b="0" i="0" u="none" strike="noStrike" cap="none">
              <a:solidFill>
                <a:schemeClr val="dk1"/>
              </a:solidFill>
              <a:latin typeface="Calibri"/>
              <a:ea typeface="Calibri"/>
              <a:cs typeface="Calibri"/>
              <a:sym typeface="Calibri"/>
            </a:endParaRPr>
          </a:p>
        </p:txBody>
      </p:sp>
      <p:sp>
        <p:nvSpPr>
          <p:cNvPr id="263" name="Google Shape;263;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 name="Google Shape;264;p4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 name="Google Shape;265;p4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266" name="Google Shape;266;p45"/>
          <p:cNvPicPr preferRelativeResize="0"/>
          <p:nvPr/>
        </p:nvPicPr>
        <p:blipFill rotWithShape="1">
          <a:blip r:embed="rId4">
            <a:alphaModFix/>
          </a:blip>
          <a:srcRect t="47103"/>
          <a:stretch/>
        </p:blipFill>
        <p:spPr>
          <a:xfrm>
            <a:off x="2474575" y="3451375"/>
            <a:ext cx="4194851" cy="1553150"/>
          </a:xfrm>
          <a:prstGeom prst="rect">
            <a:avLst/>
          </a:prstGeom>
          <a:noFill/>
          <a:ln>
            <a:noFill/>
          </a:ln>
        </p:spPr>
      </p:pic>
    </p:spTree>
    <p:extLst>
      <p:ext uri="{BB962C8B-B14F-4D97-AF65-F5344CB8AC3E}">
        <p14:creationId xmlns:p14="http://schemas.microsoft.com/office/powerpoint/2010/main" val="247492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6"/>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in most of the remove operations, the element to be removed is not the last one but from any arbitrary index.</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Just like addition at arbitrary index, the removal from arbitrary index is </a:t>
            </a:r>
            <a:r>
              <a:rPr lang="en" sz="2100" b="1" i="0" u="none" strike="noStrike" cap="none">
                <a:solidFill>
                  <a:schemeClr val="dk1"/>
                </a:solidFill>
                <a:latin typeface="Calibri"/>
                <a:ea typeface="Calibri"/>
                <a:cs typeface="Calibri"/>
                <a:sym typeface="Calibri"/>
              </a:rPr>
              <a:t>expensive and slow</a:t>
            </a:r>
            <a:r>
              <a:rPr lang="en" sz="2100" b="0" i="0" u="none" strike="noStrike" cap="none">
                <a:solidFill>
                  <a:schemeClr val="dk1"/>
                </a:solidFill>
                <a:latin typeface="Calibri"/>
                <a:ea typeface="Calibri"/>
                <a:cs typeface="Calibri"/>
                <a:sym typeface="Calibri"/>
              </a:rPr>
              <a:t> too.</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use the same example of ArrayList- 10, 15, 20, 30 , 40, 50 and this time we have to remove the element we added, 15.</a:t>
            </a:r>
            <a:endParaRPr sz="2100" b="0" i="0" u="none" strike="noStrike" cap="none">
              <a:solidFill>
                <a:schemeClr val="dk1"/>
              </a:solidFill>
              <a:latin typeface="Calibri"/>
              <a:ea typeface="Calibri"/>
              <a:cs typeface="Calibri"/>
              <a:sym typeface="Calibri"/>
            </a:endParaRPr>
          </a:p>
        </p:txBody>
      </p:sp>
      <p:sp>
        <p:nvSpPr>
          <p:cNvPr id="272" name="Google Shape;272;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 name="Google Shape;273;p4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 name="Google Shape;274;p4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1315005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 process of removal is exactly the same as the reverse engineering of the addition of 15 from previous slides: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first step will be to remove 15 from index 1.</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Now, we will move each element after 1st index one by one to its left index to occupy the newly generated free memory.</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Needless to say, the shifting will start from the 1st index till last index( the opposiye direction of ADD operation).</a:t>
            </a:r>
            <a:endParaRPr sz="2100" b="0" i="0" u="none" strike="noStrike" cap="none">
              <a:solidFill>
                <a:schemeClr val="dk1"/>
              </a:solidFill>
              <a:latin typeface="Calibri"/>
              <a:ea typeface="Calibri"/>
              <a:cs typeface="Calibri"/>
              <a:sym typeface="Calibri"/>
            </a:endParaRPr>
          </a:p>
        </p:txBody>
      </p:sp>
      <p:sp>
        <p:nvSpPr>
          <p:cNvPr id="280" name="Google Shape;280;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47"/>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 name="Google Shape;282;p4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1187388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try to understand the same graphically:</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Also, it goes without saying that the size of ArrayList decreases by one after the completion of each removal operation.</a:t>
            </a:r>
            <a:endParaRPr sz="2100" b="0" i="0" u="none" strike="noStrike" cap="none">
              <a:solidFill>
                <a:schemeClr val="dk1"/>
              </a:solidFill>
              <a:latin typeface="Calibri"/>
              <a:ea typeface="Calibri"/>
              <a:cs typeface="Calibri"/>
              <a:sym typeface="Calibri"/>
            </a:endParaRPr>
          </a:p>
        </p:txBody>
      </p:sp>
      <p:sp>
        <p:nvSpPr>
          <p:cNvPr id="288" name="Google Shape;288;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 name="Google Shape;289;p4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 name="Google Shape;290;p4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pic>
        <p:nvPicPr>
          <p:cNvPr id="291" name="Google Shape;291;p48"/>
          <p:cNvPicPr preferRelativeResize="0"/>
          <p:nvPr/>
        </p:nvPicPr>
        <p:blipFill rotWithShape="1">
          <a:blip r:embed="rId4">
            <a:alphaModFix/>
          </a:blip>
          <a:srcRect l="35394" t="29724" r="32205" b="41460"/>
          <a:stretch/>
        </p:blipFill>
        <p:spPr>
          <a:xfrm>
            <a:off x="2403150" y="1487313"/>
            <a:ext cx="4337699" cy="2168874"/>
          </a:xfrm>
          <a:prstGeom prst="rect">
            <a:avLst/>
          </a:prstGeom>
          <a:noFill/>
          <a:ln>
            <a:noFill/>
          </a:ln>
        </p:spPr>
      </p:pic>
    </p:spTree>
    <p:extLst>
      <p:ext uri="{BB962C8B-B14F-4D97-AF65-F5344CB8AC3E}">
        <p14:creationId xmlns:p14="http://schemas.microsoft.com/office/powerpoint/2010/main" val="2722008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similarities between ADDITION and REMOVAL don’t stop here.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Load Factor(L.F) comes into play here as well.</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Contrary to the lower threshold in addition, L.F has an upper threshold in removal operations i.e. when the L.F falls below a threshold 𝝉, the entire ArrayList is relocated to a shorter memory chunk.</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shifting to a smaller memory also proceed in the reverse manner as that of expansion during ADDITION.</a:t>
            </a:r>
            <a:endParaRPr sz="2100" b="0" i="0" u="none" strike="noStrike" cap="none">
              <a:solidFill>
                <a:schemeClr val="dk1"/>
              </a:solidFill>
              <a:latin typeface="Calibri"/>
              <a:ea typeface="Calibri"/>
              <a:cs typeface="Calibri"/>
              <a:sym typeface="Calibri"/>
            </a:endParaRPr>
          </a:p>
        </p:txBody>
      </p:sp>
      <p:sp>
        <p:nvSpPr>
          <p:cNvPr id="297" name="Google Shape;297;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4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 name="Google Shape;299;p4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3843349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0"/>
          <p:cNvSpPr txBox="1"/>
          <p:nvPr/>
        </p:nvSpPr>
        <p:spPr>
          <a:xfrm>
            <a:off x="219250" y="10179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Further, the L.F thresholds during addition and removal are referred to as 𝝉</a:t>
            </a:r>
            <a:r>
              <a:rPr lang="en" sz="2100" b="0" i="0" u="none" strike="noStrike" cap="none" baseline="-25000">
                <a:solidFill>
                  <a:schemeClr val="dk1"/>
                </a:solidFill>
                <a:latin typeface="Calibri"/>
                <a:ea typeface="Calibri"/>
                <a:cs typeface="Calibri"/>
                <a:sym typeface="Calibri"/>
              </a:rPr>
              <a:t>1</a:t>
            </a:r>
            <a:r>
              <a:rPr lang="en" sz="2100" b="0" i="0" u="none" strike="noStrike" cap="none">
                <a:solidFill>
                  <a:schemeClr val="dk1"/>
                </a:solidFill>
                <a:latin typeface="Calibri"/>
                <a:ea typeface="Calibri"/>
                <a:cs typeface="Calibri"/>
                <a:sym typeface="Calibri"/>
              </a:rPr>
              <a:t> and 𝝉</a:t>
            </a:r>
            <a:r>
              <a:rPr lang="en" sz="2100" b="0" i="0" u="none" strike="noStrike" cap="none" baseline="-25000">
                <a:solidFill>
                  <a:schemeClr val="dk1"/>
                </a:solidFill>
                <a:latin typeface="Calibri"/>
                <a:ea typeface="Calibri"/>
                <a:cs typeface="Calibri"/>
                <a:sym typeface="Calibri"/>
              </a:rPr>
              <a:t>2</a:t>
            </a:r>
            <a:r>
              <a:rPr lang="en" sz="2100" b="0" i="0" u="none" strike="noStrike" cap="none">
                <a:solidFill>
                  <a:schemeClr val="dk1"/>
                </a:solidFill>
                <a:latin typeface="Calibri"/>
                <a:ea typeface="Calibri"/>
                <a:cs typeface="Calibri"/>
                <a:sym typeface="Calibri"/>
              </a:rPr>
              <a:t> respectively( 𝝉</a:t>
            </a:r>
            <a:r>
              <a:rPr lang="en" sz="2100" b="0" i="0" u="none" strike="noStrike" cap="none" baseline="-25000">
                <a:solidFill>
                  <a:schemeClr val="dk1"/>
                </a:solidFill>
                <a:latin typeface="Calibri"/>
                <a:ea typeface="Calibri"/>
                <a:cs typeface="Calibri"/>
                <a:sym typeface="Calibri"/>
              </a:rPr>
              <a:t>1</a:t>
            </a:r>
            <a:r>
              <a:rPr lang="en" sz="2100" b="0" i="0" u="none" strike="noStrike" cap="none">
                <a:solidFill>
                  <a:schemeClr val="dk1"/>
                </a:solidFill>
                <a:latin typeface="Calibri"/>
                <a:ea typeface="Calibri"/>
                <a:cs typeface="Calibri"/>
                <a:sym typeface="Calibri"/>
              </a:rPr>
              <a:t> &gt;= 𝝉</a:t>
            </a:r>
            <a:r>
              <a:rPr lang="en" sz="2100" b="0" i="0" u="none" strike="noStrike" cap="none" baseline="-25000">
                <a:solidFill>
                  <a:schemeClr val="dk1"/>
                </a:solidFill>
                <a:latin typeface="Calibri"/>
                <a:ea typeface="Calibri"/>
                <a:cs typeface="Calibri"/>
                <a:sym typeface="Calibri"/>
              </a:rPr>
              <a:t>2</a:t>
            </a:r>
            <a:r>
              <a:rPr lang="en" sz="2100" b="0" i="0" u="none" strike="noStrike" cap="none">
                <a:solidFill>
                  <a:schemeClr val="dk1"/>
                </a:solidFill>
                <a:latin typeface="Calibri"/>
                <a:ea typeface="Calibri"/>
                <a:cs typeface="Calibri"/>
                <a:sym typeface="Calibri"/>
              </a:rPr>
              <a:t> at all times).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proper selection of 𝝉</a:t>
            </a:r>
            <a:r>
              <a:rPr lang="en" sz="2100" b="0" i="0" u="none" strike="noStrike" cap="none" baseline="-25000">
                <a:solidFill>
                  <a:schemeClr val="dk1"/>
                </a:solidFill>
                <a:latin typeface="Calibri"/>
                <a:ea typeface="Calibri"/>
                <a:cs typeface="Calibri"/>
                <a:sym typeface="Calibri"/>
              </a:rPr>
              <a:t>1</a:t>
            </a:r>
            <a:r>
              <a:rPr lang="en" sz="2100" b="0" i="0" u="none" strike="noStrike" cap="none">
                <a:solidFill>
                  <a:schemeClr val="dk1"/>
                </a:solidFill>
                <a:latin typeface="Calibri"/>
                <a:ea typeface="Calibri"/>
                <a:cs typeface="Calibri"/>
                <a:sym typeface="Calibri"/>
              </a:rPr>
              <a:t> and 𝝉</a:t>
            </a:r>
            <a:r>
              <a:rPr lang="en" sz="2100" b="0" i="0" u="none" strike="noStrike" cap="none" baseline="-25000">
                <a:solidFill>
                  <a:schemeClr val="dk1"/>
                </a:solidFill>
                <a:latin typeface="Calibri"/>
                <a:ea typeface="Calibri"/>
                <a:cs typeface="Calibri"/>
                <a:sym typeface="Calibri"/>
              </a:rPr>
              <a:t>2</a:t>
            </a:r>
            <a:r>
              <a:rPr lang="en" sz="2100" b="0" i="0" u="none" strike="noStrike" cap="none">
                <a:solidFill>
                  <a:schemeClr val="dk1"/>
                </a:solidFill>
                <a:latin typeface="Calibri"/>
                <a:ea typeface="Calibri"/>
                <a:cs typeface="Calibri"/>
                <a:sym typeface="Calibri"/>
              </a:rPr>
              <a:t> is important as it prevents the expensive memory expansion/reduction from happening too often.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Low 𝝉</a:t>
            </a:r>
            <a:r>
              <a:rPr lang="en" sz="2100" b="0" i="0" u="none" strike="noStrike" cap="none" baseline="-25000">
                <a:solidFill>
                  <a:schemeClr val="dk1"/>
                </a:solidFill>
                <a:latin typeface="Calibri"/>
                <a:ea typeface="Calibri"/>
                <a:cs typeface="Calibri"/>
                <a:sym typeface="Calibri"/>
              </a:rPr>
              <a:t>1</a:t>
            </a:r>
            <a:r>
              <a:rPr lang="en" sz="2100" b="0" i="0" u="none" strike="noStrike" cap="none">
                <a:solidFill>
                  <a:schemeClr val="dk1"/>
                </a:solidFill>
                <a:latin typeface="Calibri"/>
                <a:ea typeface="Calibri"/>
                <a:cs typeface="Calibri"/>
                <a:sym typeface="Calibri"/>
              </a:rPr>
              <a:t> and 𝝉</a:t>
            </a:r>
            <a:r>
              <a:rPr lang="en" sz="2100" b="0" i="0" u="none" strike="noStrike" cap="none" baseline="-25000">
                <a:solidFill>
                  <a:schemeClr val="dk1"/>
                </a:solidFill>
                <a:latin typeface="Calibri"/>
                <a:ea typeface="Calibri"/>
                <a:cs typeface="Calibri"/>
                <a:sym typeface="Calibri"/>
              </a:rPr>
              <a:t>2</a:t>
            </a:r>
            <a:r>
              <a:rPr lang="en" sz="2100" b="0" i="0" u="none" strike="noStrike" cap="none">
                <a:solidFill>
                  <a:schemeClr val="dk1"/>
                </a:solidFill>
                <a:latin typeface="Calibri"/>
                <a:ea typeface="Calibri"/>
                <a:cs typeface="Calibri"/>
                <a:sym typeface="Calibri"/>
              </a:rPr>
              <a:t> waste a lot of memory as a lot of extra memory gets allotted to a list of even small size.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Similarly, high 𝝉</a:t>
            </a:r>
            <a:r>
              <a:rPr lang="en" sz="2100" b="0" i="0" u="none" strike="noStrike" cap="none" baseline="-25000">
                <a:solidFill>
                  <a:schemeClr val="dk1"/>
                </a:solidFill>
                <a:latin typeface="Calibri"/>
                <a:ea typeface="Calibri"/>
                <a:cs typeface="Calibri"/>
                <a:sym typeface="Calibri"/>
              </a:rPr>
              <a:t>1</a:t>
            </a:r>
            <a:r>
              <a:rPr lang="en" sz="2100" b="0" i="0" u="none" strike="noStrike" cap="none">
                <a:solidFill>
                  <a:schemeClr val="dk1"/>
                </a:solidFill>
                <a:latin typeface="Calibri"/>
                <a:ea typeface="Calibri"/>
                <a:cs typeface="Calibri"/>
                <a:sym typeface="Calibri"/>
              </a:rPr>
              <a:t> and 𝝉</a:t>
            </a:r>
            <a:r>
              <a:rPr lang="en" sz="2100" b="0" i="0" u="none" strike="noStrike" cap="none" baseline="-25000">
                <a:solidFill>
                  <a:schemeClr val="dk1"/>
                </a:solidFill>
                <a:latin typeface="Calibri"/>
                <a:ea typeface="Calibri"/>
                <a:cs typeface="Calibri"/>
                <a:sym typeface="Calibri"/>
              </a:rPr>
              <a:t>2</a:t>
            </a:r>
            <a:r>
              <a:rPr lang="en" sz="2100" b="0" i="0" u="none" strike="noStrike" cap="none">
                <a:solidFill>
                  <a:schemeClr val="dk1"/>
                </a:solidFill>
                <a:latin typeface="Calibri"/>
                <a:ea typeface="Calibri"/>
                <a:cs typeface="Calibri"/>
                <a:sym typeface="Calibri"/>
              </a:rPr>
              <a:t> may save on memory, but cost us performance.</a:t>
            </a:r>
            <a:endParaRPr sz="2100" b="0" i="0" u="none" strike="noStrike" cap="none">
              <a:solidFill>
                <a:schemeClr val="dk1"/>
              </a:solidFill>
              <a:latin typeface="Calibri"/>
              <a:ea typeface="Calibri"/>
              <a:cs typeface="Calibri"/>
              <a:sym typeface="Calibri"/>
            </a:endParaRPr>
          </a:p>
        </p:txBody>
      </p:sp>
      <p:sp>
        <p:nvSpPr>
          <p:cNvPr id="305" name="Google Shape;305;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6" name="Google Shape;306;p5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7" name="Google Shape;307;p5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ArrayLists</a:t>
            </a:r>
            <a:endParaRPr sz="2400">
              <a:solidFill>
                <a:srgbClr val="FFFFFF"/>
              </a:solidFill>
            </a:endParaRPr>
          </a:p>
          <a:p>
            <a:pPr marL="12700" lvl="0" indent="0" algn="l" rtl="0">
              <a:lnSpc>
                <a:spcPct val="100000"/>
              </a:lnSpc>
              <a:spcBef>
                <a:spcPts val="0"/>
              </a:spcBef>
              <a:spcAft>
                <a:spcPts val="0"/>
              </a:spcAft>
              <a:buSzPts val="2800"/>
              <a:buNone/>
            </a:pPr>
            <a:endParaRPr sz="2400">
              <a:solidFill>
                <a:srgbClr val="FFFFFF"/>
              </a:solidFill>
            </a:endParaRPr>
          </a:p>
        </p:txBody>
      </p:sp>
    </p:spTree>
    <p:extLst>
      <p:ext uri="{BB962C8B-B14F-4D97-AF65-F5344CB8AC3E}">
        <p14:creationId xmlns:p14="http://schemas.microsoft.com/office/powerpoint/2010/main" val="764801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p:nvPr/>
        </p:nvSpPr>
        <p:spPr>
          <a:xfrm>
            <a:off x="219250" y="1246500"/>
            <a:ext cx="66942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 have seen that in an ArrayList, all elements are stored in contiguous memory locations. So, iteration from one element from the other is a simple task.</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in a LinkedList, the elements are NOT necessarily stored in contiguous memory locations!!!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then how consecutive elements are linked to each other in a LinkedList???</a:t>
            </a:r>
            <a:endParaRPr sz="2100" b="0" i="0" u="none" strike="noStrike" cap="none">
              <a:solidFill>
                <a:schemeClr val="dk1"/>
              </a:solidFill>
              <a:latin typeface="Calibri"/>
              <a:ea typeface="Calibri"/>
              <a:cs typeface="Calibri"/>
              <a:sym typeface="Calibri"/>
            </a:endParaRPr>
          </a:p>
        </p:txBody>
      </p:sp>
      <p:sp>
        <p:nvSpPr>
          <p:cNvPr id="313" name="Google Shape;313;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 name="Google Shape;314;p5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5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16" name="Google Shape;316;p51"/>
          <p:cNvPicPr preferRelativeResize="0"/>
          <p:nvPr/>
        </p:nvPicPr>
        <p:blipFill rotWithShape="1">
          <a:blip r:embed="rId4">
            <a:alphaModFix/>
          </a:blip>
          <a:srcRect/>
          <a:stretch/>
        </p:blipFill>
        <p:spPr>
          <a:xfrm>
            <a:off x="6913525" y="941700"/>
            <a:ext cx="2230475" cy="3835125"/>
          </a:xfrm>
          <a:prstGeom prst="rect">
            <a:avLst/>
          </a:prstGeom>
          <a:noFill/>
          <a:ln>
            <a:noFill/>
          </a:ln>
        </p:spPr>
      </p:pic>
    </p:spTree>
    <p:extLst>
      <p:ext uri="{BB962C8B-B14F-4D97-AF65-F5344CB8AC3E}">
        <p14:creationId xmlns:p14="http://schemas.microsoft.com/office/powerpoint/2010/main" val="146351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p:nvPr/>
        </p:nvSpPr>
        <p:spPr>
          <a:xfrm>
            <a:off x="219250" y="10941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strcuture of a LinkedList differs a lot from that of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elements of LinkedLists are stored in structures called </a:t>
            </a:r>
            <a:r>
              <a:rPr lang="en" sz="2100" b="1" i="0" u="none" strike="noStrike" cap="none">
                <a:solidFill>
                  <a:schemeClr val="dk1"/>
                </a:solidFill>
                <a:latin typeface="Calibri"/>
                <a:ea typeface="Calibri"/>
                <a:cs typeface="Calibri"/>
                <a:sym typeface="Calibri"/>
              </a:rPr>
              <a:t>nodes</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Each node has two parts:</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first part stores the actual value of the element.</a:t>
            </a:r>
            <a:endParaRPr sz="2100" b="0" i="0" u="none" strike="noStrike" cap="none">
              <a:solidFill>
                <a:schemeClr val="dk1"/>
              </a:solidFill>
              <a:latin typeface="Calibri"/>
              <a:ea typeface="Calibri"/>
              <a:cs typeface="Calibri"/>
              <a:sym typeface="Calibri"/>
            </a:endParaRPr>
          </a:p>
          <a:p>
            <a:pPr marL="914400" marR="0" lvl="1"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second part stores the refernce to the next element of the 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see the same example we have been using. Let’s create a LinkedList of with elements/nodes 10, 20, 30, 40, 50.</a:t>
            </a:r>
            <a:endParaRPr sz="2100" b="0" i="0" u="none" strike="noStrike" cap="none">
              <a:solidFill>
                <a:schemeClr val="dk1"/>
              </a:solidFill>
              <a:latin typeface="Calibri"/>
              <a:ea typeface="Calibri"/>
              <a:cs typeface="Calibri"/>
              <a:sym typeface="Calibri"/>
            </a:endParaRPr>
          </a:p>
        </p:txBody>
      </p:sp>
      <p:sp>
        <p:nvSpPr>
          <p:cNvPr id="322" name="Google Shape;322;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 name="Google Shape;323;p5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 name="Google Shape;324;p5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2040146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3"/>
          <p:cNvSpPr txBox="1"/>
          <p:nvPr/>
        </p:nvSpPr>
        <p:spPr>
          <a:xfrm>
            <a:off x="219250" y="10941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 graphical representation of the LinkedList thus formed is shown below:</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first node(10) is called the </a:t>
            </a:r>
            <a:r>
              <a:rPr lang="en" sz="2100" b="1" i="0" u="none" strike="noStrike" cap="none">
                <a:solidFill>
                  <a:schemeClr val="dk1"/>
                </a:solidFill>
                <a:latin typeface="Calibri"/>
                <a:ea typeface="Calibri"/>
                <a:cs typeface="Calibri"/>
                <a:sym typeface="Calibri"/>
              </a:rPr>
              <a:t>head node</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last node(50) points to a </a:t>
            </a:r>
            <a:r>
              <a:rPr lang="en" sz="2100" b="1" i="0" u="none" strike="noStrike" cap="none">
                <a:solidFill>
                  <a:schemeClr val="dk1"/>
                </a:solidFill>
                <a:latin typeface="Calibri"/>
                <a:ea typeface="Calibri"/>
                <a:cs typeface="Calibri"/>
                <a:sym typeface="Calibri"/>
              </a:rPr>
              <a:t>null node</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p:txBody>
      </p:sp>
      <p:sp>
        <p:nvSpPr>
          <p:cNvPr id="330" name="Google Shape;330;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1" name="Google Shape;331;p5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2" name="Google Shape;332;p5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33" name="Google Shape;333;p53"/>
          <p:cNvPicPr preferRelativeResize="0"/>
          <p:nvPr/>
        </p:nvPicPr>
        <p:blipFill rotWithShape="1">
          <a:blip r:embed="rId4">
            <a:alphaModFix/>
          </a:blip>
          <a:srcRect l="27225" t="27314" r="24767" b="53950"/>
          <a:stretch/>
        </p:blipFill>
        <p:spPr>
          <a:xfrm>
            <a:off x="807988" y="1763950"/>
            <a:ext cx="7528026" cy="1651826"/>
          </a:xfrm>
          <a:prstGeom prst="rect">
            <a:avLst/>
          </a:prstGeom>
          <a:noFill/>
          <a:ln>
            <a:noFill/>
          </a:ln>
        </p:spPr>
      </p:pic>
    </p:spTree>
    <p:extLst>
      <p:ext uri="{BB962C8B-B14F-4D97-AF65-F5344CB8AC3E}">
        <p14:creationId xmlns:p14="http://schemas.microsoft.com/office/powerpoint/2010/main" val="126757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3"/>
          <p:cNvSpPr txBox="1"/>
          <p:nvPr/>
        </p:nvSpPr>
        <p:spPr>
          <a:xfrm>
            <a:off x="282025" y="789300"/>
            <a:ext cx="8460900" cy="1036800"/>
          </a:xfrm>
          <a:prstGeom prst="rect">
            <a:avLst/>
          </a:prstGeom>
          <a:noFill/>
          <a:ln>
            <a:noFill/>
          </a:ln>
        </p:spPr>
        <p:txBody>
          <a:bodyPr spcFirstLastPara="1" wrap="square" lIns="91425" tIns="91425" rIns="91425" bIns="91425" anchor="t" anchorCtr="0">
            <a:noAutofit/>
          </a:bodyPr>
          <a:lstStyle/>
          <a:p>
            <a:pPr marL="9144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iterateFwd(studentList1);</a:t>
            </a:r>
            <a:endParaRPr sz="1600" b="0" i="0" u="none" strike="noStrike" cap="none">
              <a:solidFill>
                <a:srgbClr val="0000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endParaRPr sz="1600" b="0" i="0" u="none" strike="noStrike" cap="none">
              <a:solidFill>
                <a:srgbClr val="0000FF"/>
              </a:solidFill>
              <a:latin typeface="Courier New"/>
              <a:ea typeface="Courier New"/>
              <a:cs typeface="Courier New"/>
              <a:sym typeface="Courier New"/>
            </a:endParaRPr>
          </a:p>
          <a:p>
            <a:pPr marL="4572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r>
              <a:rPr lang="en" sz="1600" b="0" i="0" u="none" strike="noStrike" cap="none">
                <a:solidFill>
                  <a:srgbClr val="6AA84F"/>
                </a:solidFill>
                <a:latin typeface="Courier New"/>
                <a:ea typeface="Courier New"/>
                <a:cs typeface="Courier New"/>
                <a:sym typeface="Courier New"/>
              </a:rPr>
              <a:t>//The name of printStudentList is changed to iterateFwd</a:t>
            </a:r>
            <a:endParaRPr sz="1600" b="0" i="0" u="none" strike="noStrike" cap="none">
              <a:solidFill>
                <a:srgbClr val="6AA84F"/>
              </a:solidFill>
              <a:latin typeface="Courier New"/>
              <a:ea typeface="Courier New"/>
              <a:cs typeface="Courier New"/>
              <a:sym typeface="Courier New"/>
            </a:endParaRPr>
          </a:p>
          <a:p>
            <a:pPr marL="4572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private static void iterateFwd(List&lt;Student&gt; students) {</a:t>
            </a:r>
            <a:endParaRPr sz="1600" b="0" i="0" u="none" strike="noStrike" cap="none">
              <a:solidFill>
                <a:srgbClr val="0000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  	</a:t>
            </a:r>
            <a:r>
              <a:rPr lang="en" sz="1600" b="0" i="0" u="none" strike="noStrike" cap="none">
                <a:solidFill>
                  <a:srgbClr val="6AA84F"/>
                </a:solidFill>
                <a:latin typeface="Courier New"/>
                <a:ea typeface="Courier New"/>
                <a:cs typeface="Courier New"/>
                <a:sym typeface="Courier New"/>
              </a:rPr>
              <a:t>//instantiation of ListIterator</a:t>
            </a:r>
            <a:endParaRPr sz="1600" b="0" i="0" u="none" strike="noStrike" cap="none">
              <a:solidFill>
                <a:srgbClr val="6AA84F"/>
              </a:solidFill>
              <a:latin typeface="Courier New"/>
              <a:ea typeface="Courier New"/>
              <a:cs typeface="Courier New"/>
              <a:sym typeface="Courier New"/>
            </a:endParaRPr>
          </a:p>
          <a:p>
            <a:pPr marL="9144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highlight>
                  <a:srgbClr val="FFFF00"/>
                </a:highlight>
                <a:latin typeface="Courier New"/>
                <a:ea typeface="Courier New"/>
                <a:cs typeface="Courier New"/>
                <a:sym typeface="Courier New"/>
              </a:rPr>
              <a:t>ListIterator&lt;Student&gt; it = students.listIterator();</a:t>
            </a:r>
            <a:endParaRPr sz="1600" b="0" i="0" u="none" strike="noStrike" cap="none">
              <a:solidFill>
                <a:srgbClr val="0000FF"/>
              </a:solidFill>
              <a:highlight>
                <a:srgbClr val="FFFF00"/>
              </a:highlight>
              <a:latin typeface="Courier New"/>
              <a:ea typeface="Courier New"/>
              <a:cs typeface="Courier New"/>
              <a:sym typeface="Courier New"/>
            </a:endParaRPr>
          </a:p>
          <a:p>
            <a:pPr marL="9144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highlight>
                  <a:srgbClr val="FFFF00"/>
                </a:highlight>
                <a:latin typeface="Courier New"/>
                <a:ea typeface="Courier New"/>
                <a:cs typeface="Courier New"/>
                <a:sym typeface="Courier New"/>
              </a:rPr>
              <a:t>System.out.println("Printing student list...");</a:t>
            </a:r>
            <a:endParaRPr sz="1600" b="0" i="0" u="none" strike="noStrike" cap="none">
              <a:solidFill>
                <a:srgbClr val="0000FF"/>
              </a:solidFill>
              <a:highlight>
                <a:srgbClr val="FFFF00"/>
              </a:highlight>
              <a:latin typeface="Courier New"/>
              <a:ea typeface="Courier New"/>
              <a:cs typeface="Courier New"/>
              <a:sym typeface="Courier New"/>
            </a:endParaRPr>
          </a:p>
          <a:p>
            <a:pPr marL="914400" marR="0" lvl="0" indent="45720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highlight>
                <a:srgbClr val="FFFF00"/>
              </a:highlight>
              <a:latin typeface="Courier New"/>
              <a:ea typeface="Courier New"/>
              <a:cs typeface="Courier New"/>
              <a:sym typeface="Courier New"/>
            </a:endParaRPr>
          </a:p>
          <a:p>
            <a:pPr marL="9144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highlight>
                  <a:srgbClr val="FFFF00"/>
                </a:highlight>
                <a:latin typeface="Courier New"/>
                <a:ea typeface="Courier New"/>
                <a:cs typeface="Courier New"/>
                <a:sym typeface="Courier New"/>
              </a:rPr>
              <a:t>while(it.hasNext()) {      </a:t>
            </a:r>
            <a:r>
              <a:rPr lang="en" sz="1600" b="0" i="0" u="none" strike="noStrike" cap="none">
                <a:solidFill>
                  <a:srgbClr val="6AA84F"/>
                </a:solidFill>
                <a:highlight>
                  <a:srgbClr val="FFFF00"/>
                </a:highlight>
                <a:latin typeface="Courier New"/>
                <a:ea typeface="Courier New"/>
                <a:cs typeface="Courier New"/>
                <a:sym typeface="Courier New"/>
              </a:rPr>
              <a:t>//while used instead of for</a:t>
            </a:r>
            <a:endParaRPr sz="1600" b="0" i="0" u="none" strike="noStrike" cap="none">
              <a:solidFill>
                <a:srgbClr val="6AA84F"/>
              </a:solidFill>
              <a:highlight>
                <a:srgbClr val="FFFF00"/>
              </a:highlight>
              <a:latin typeface="Courier New"/>
              <a:ea typeface="Courier New"/>
              <a:cs typeface="Courier New"/>
              <a:sym typeface="Courier New"/>
            </a:endParaRPr>
          </a:p>
          <a:p>
            <a:pPr marL="13716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highlight>
                  <a:srgbClr val="FFFF00"/>
                </a:highlight>
                <a:latin typeface="Courier New"/>
                <a:ea typeface="Courier New"/>
                <a:cs typeface="Courier New"/>
                <a:sym typeface="Courier New"/>
              </a:rPr>
              <a:t>System.out.println(it.next().getDetails());	}</a:t>
            </a:r>
            <a:endParaRPr sz="1600" b="0" i="0" u="none" strike="noStrike" cap="none">
              <a:solidFill>
                <a:srgbClr val="0000FF"/>
              </a:solidFill>
              <a:highlight>
                <a:srgbClr val="FFFF00"/>
              </a:highlight>
              <a:latin typeface="Courier New"/>
              <a:ea typeface="Courier New"/>
              <a:cs typeface="Courier New"/>
              <a:sym typeface="Courier New"/>
            </a:endParaRPr>
          </a:p>
          <a:p>
            <a:pPr marL="45720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0" marR="0" lvl="0" indent="457200" algn="l" rtl="0">
              <a:lnSpc>
                <a:spcPct val="100000"/>
              </a:lnSpc>
              <a:spcBef>
                <a:spcPts val="0"/>
              </a:spcBef>
              <a:spcAft>
                <a:spcPts val="0"/>
              </a:spcAft>
              <a:buClr>
                <a:srgbClr val="000000"/>
              </a:buClr>
              <a:buSzPts val="1600"/>
              <a:buFont typeface="Arial"/>
              <a:buNone/>
            </a:pPr>
            <a:r>
              <a:rPr lang="en" sz="1600" b="0" i="0" u="none" strike="noStrike" cap="none">
                <a:solidFill>
                  <a:srgbClr val="0000FF"/>
                </a:solidFill>
                <a:latin typeface="Courier New"/>
                <a:ea typeface="Courier New"/>
                <a:cs typeface="Courier New"/>
                <a:sym typeface="Courier New"/>
              </a:rPr>
              <a:t>}</a:t>
            </a:r>
            <a:endParaRPr sz="1600" b="0" i="0" u="none" strike="noStrike" cap="none">
              <a:solidFill>
                <a:srgbClr val="0000FF"/>
              </a:solidFill>
              <a:latin typeface="Courier New"/>
              <a:ea typeface="Courier New"/>
              <a:cs typeface="Courier New"/>
              <a:sym typeface="Courier New"/>
            </a:endParaRPr>
          </a:p>
          <a:p>
            <a:pPr marL="9144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FF"/>
              </a:solidFill>
              <a:latin typeface="Courier New"/>
              <a:ea typeface="Courier New"/>
              <a:cs typeface="Courier New"/>
              <a:sym typeface="Courier New"/>
            </a:endParaRPr>
          </a:p>
        </p:txBody>
      </p:sp>
      <p:sp>
        <p:nvSpPr>
          <p:cNvPr id="159" name="Google Shape;159;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p3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3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p:nvPr/>
        </p:nvSpPr>
        <p:spPr>
          <a:xfrm>
            <a:off x="219250" y="10941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only refernce we have for a LinkedList is its head node and we cannot move to any other node without starting at the head node.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Since any random node cannot be accessed directly in a LinkedList, we can derive hint as to why the </a:t>
            </a:r>
            <a:r>
              <a:rPr lang="en" sz="2100" b="0" i="1" u="none" strike="noStrike" cap="none">
                <a:solidFill>
                  <a:schemeClr val="dk1"/>
                </a:solidFill>
                <a:latin typeface="Calibri"/>
                <a:ea typeface="Calibri"/>
                <a:cs typeface="Calibri"/>
                <a:sym typeface="Calibri"/>
              </a:rPr>
              <a:t>get(index) </a:t>
            </a:r>
            <a:r>
              <a:rPr lang="en" sz="2100" b="0" i="0" u="none" strike="noStrike" cap="none">
                <a:solidFill>
                  <a:schemeClr val="dk1"/>
                </a:solidFill>
                <a:latin typeface="Calibri"/>
                <a:ea typeface="Calibri"/>
                <a:cs typeface="Calibri"/>
                <a:sym typeface="Calibri"/>
              </a:rPr>
              <a:t>operation was so slow for a LinkedList as compared to an ArrayList.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study more about the </a:t>
            </a:r>
            <a:r>
              <a:rPr lang="en" sz="2100" b="0" i="1" u="none" strike="noStrike" cap="none">
                <a:solidFill>
                  <a:schemeClr val="dk1"/>
                </a:solidFill>
                <a:latin typeface="Calibri"/>
                <a:ea typeface="Calibri"/>
                <a:cs typeface="Calibri"/>
                <a:sym typeface="Calibri"/>
              </a:rPr>
              <a:t>get() </a:t>
            </a:r>
            <a:r>
              <a:rPr lang="en" sz="2100" b="0" i="0" u="none" strike="noStrike" cap="none">
                <a:solidFill>
                  <a:schemeClr val="dk1"/>
                </a:solidFill>
                <a:latin typeface="Calibri"/>
                <a:ea typeface="Calibri"/>
                <a:cs typeface="Calibri"/>
                <a:sym typeface="Calibri"/>
              </a:rPr>
              <a:t>function of the LinkedList:</a:t>
            </a:r>
            <a:endParaRPr sz="2100" b="0" i="0" u="none" strike="noStrike" cap="none">
              <a:solidFill>
                <a:schemeClr val="dk1"/>
              </a:solidFill>
              <a:latin typeface="Calibri"/>
              <a:ea typeface="Calibri"/>
              <a:cs typeface="Calibri"/>
              <a:sym typeface="Calibri"/>
            </a:endParaRPr>
          </a:p>
        </p:txBody>
      </p:sp>
      <p:sp>
        <p:nvSpPr>
          <p:cNvPr id="339" name="Google Shape;339;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0" name="Google Shape;340;p5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 name="Google Shape;341;p5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4112500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p:nvPr/>
        </p:nvSpPr>
        <p:spPr>
          <a:xfrm>
            <a:off x="219250" y="9417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use the same LinkedList we used- 10, 20, 30, 40, 50 and try to run the operation get(4) on it.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As we saw already, we will start with the head node and index 0, then for every next node we increase the index by 1 till we reach the index 4 and return the value in that node.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As we can clearly see, the </a:t>
            </a:r>
            <a:r>
              <a:rPr lang="en" sz="2100" b="1" i="0" u="none" strike="noStrike" cap="none">
                <a:solidFill>
                  <a:schemeClr val="dk1"/>
                </a:solidFill>
                <a:latin typeface="Calibri"/>
                <a:ea typeface="Calibri"/>
                <a:cs typeface="Calibri"/>
                <a:sym typeface="Calibri"/>
              </a:rPr>
              <a:t>output will be value 50</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p:txBody>
      </p:sp>
      <p:sp>
        <p:nvSpPr>
          <p:cNvPr id="347" name="Google Shape;347;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8" name="Google Shape;348;p5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9" name="Google Shape;349;p5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50" name="Google Shape;350;p55"/>
          <p:cNvPicPr preferRelativeResize="0"/>
          <p:nvPr/>
        </p:nvPicPr>
        <p:blipFill rotWithShape="1">
          <a:blip r:embed="rId4">
            <a:alphaModFix/>
          </a:blip>
          <a:srcRect l="22766" t="28024" r="24531" b="60185"/>
          <a:stretch/>
        </p:blipFill>
        <p:spPr>
          <a:xfrm>
            <a:off x="450196" y="3077000"/>
            <a:ext cx="8243605" cy="1036800"/>
          </a:xfrm>
          <a:prstGeom prst="rect">
            <a:avLst/>
          </a:prstGeom>
          <a:noFill/>
          <a:ln>
            <a:noFill/>
          </a:ln>
        </p:spPr>
      </p:pic>
    </p:spTree>
    <p:extLst>
      <p:ext uri="{BB962C8B-B14F-4D97-AF65-F5344CB8AC3E}">
        <p14:creationId xmlns:p14="http://schemas.microsoft.com/office/powerpoint/2010/main" val="2990977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56"/>
          <p:cNvSpPr txBox="1"/>
          <p:nvPr/>
        </p:nvSpPr>
        <p:spPr>
          <a:xfrm>
            <a:off x="219250" y="10179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This long and slow proccess of </a:t>
            </a:r>
            <a:r>
              <a:rPr lang="en" sz="2100" b="0" i="1" u="none" strike="noStrike" cap="none">
                <a:solidFill>
                  <a:schemeClr val="dk1"/>
                </a:solidFill>
                <a:latin typeface="Calibri"/>
                <a:ea typeface="Calibri"/>
                <a:cs typeface="Calibri"/>
                <a:sym typeface="Calibri"/>
              </a:rPr>
              <a:t>getting </a:t>
            </a:r>
            <a:r>
              <a:rPr lang="en" sz="2100" b="0" i="0" u="none" strike="noStrike" cap="none">
                <a:solidFill>
                  <a:schemeClr val="dk1"/>
                </a:solidFill>
                <a:latin typeface="Calibri"/>
                <a:ea typeface="Calibri"/>
                <a:cs typeface="Calibri"/>
                <a:sym typeface="Calibri"/>
              </a:rPr>
              <a:t>and element from a particular index in a LinkedList is the reason why </a:t>
            </a:r>
            <a:r>
              <a:rPr lang="en" sz="2100" b="0" i="1" u="none" strike="noStrike" cap="none">
                <a:solidFill>
                  <a:schemeClr val="dk1"/>
                </a:solidFill>
                <a:latin typeface="Calibri"/>
                <a:ea typeface="Calibri"/>
                <a:cs typeface="Calibri"/>
                <a:sym typeface="Calibri"/>
              </a:rPr>
              <a:t>get(index) </a:t>
            </a:r>
            <a:r>
              <a:rPr lang="en" sz="2100" b="0" i="0" u="none" strike="noStrike" cap="none">
                <a:solidFill>
                  <a:schemeClr val="dk1"/>
                </a:solidFill>
                <a:latin typeface="Calibri"/>
                <a:ea typeface="Calibri"/>
                <a:cs typeface="Calibri"/>
                <a:sym typeface="Calibri"/>
              </a:rPr>
              <a:t>has so high speed in ArrayLists because we can directly access that element when the function is called.</a:t>
            </a:r>
            <a:endParaRPr sz="2100" b="0" i="0" u="none" strike="noStrike" cap="none">
              <a:solidFill>
                <a:schemeClr val="dk1"/>
              </a:solidFill>
              <a:latin typeface="Calibri"/>
              <a:ea typeface="Calibri"/>
              <a:cs typeface="Calibri"/>
              <a:sym typeface="Calibri"/>
            </a:endParaRPr>
          </a:p>
        </p:txBody>
      </p:sp>
      <p:sp>
        <p:nvSpPr>
          <p:cNvPr id="357" name="Google Shape;357;p5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8" name="Google Shape;358;p5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59" name="Google Shape;359;p56"/>
          <p:cNvPicPr preferRelativeResize="0"/>
          <p:nvPr/>
        </p:nvPicPr>
        <p:blipFill rotWithShape="1">
          <a:blip r:embed="rId4">
            <a:alphaModFix/>
          </a:blip>
          <a:srcRect/>
          <a:stretch/>
        </p:blipFill>
        <p:spPr>
          <a:xfrm>
            <a:off x="1714500" y="2283300"/>
            <a:ext cx="5715000" cy="2781300"/>
          </a:xfrm>
          <a:prstGeom prst="rect">
            <a:avLst/>
          </a:prstGeom>
          <a:noFill/>
          <a:ln>
            <a:noFill/>
          </a:ln>
        </p:spPr>
      </p:pic>
    </p:spTree>
    <p:extLst>
      <p:ext uri="{BB962C8B-B14F-4D97-AF65-F5344CB8AC3E}">
        <p14:creationId xmlns:p14="http://schemas.microsoft.com/office/powerpoint/2010/main" val="26816145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3">
            <a:alphaModFix/>
          </a:blip>
          <a:srcRect l="-12249" t="17682" r="-12237" b="29737"/>
          <a:stretch/>
        </p:blipFill>
        <p:spPr>
          <a:xfrm>
            <a:off x="2034600" y="3630600"/>
            <a:ext cx="4620974" cy="1463825"/>
          </a:xfrm>
          <a:prstGeom prst="rect">
            <a:avLst/>
          </a:prstGeom>
          <a:noFill/>
          <a:ln>
            <a:noFill/>
          </a:ln>
        </p:spPr>
      </p:pic>
      <p:sp>
        <p:nvSpPr>
          <p:cNvPr id="365" name="Google Shape;365;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 name="Google Shape;366;p57"/>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now learn how the add operation is performed in a LinkedList, i.e. adding an element to an arbitrary position in a LinkedList: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To add a new node at any arbitrary index, we first </a:t>
            </a:r>
            <a:r>
              <a:rPr lang="en" sz="2100" b="1" i="0" u="none" strike="noStrike" cap="none">
                <a:solidFill>
                  <a:schemeClr val="dk1"/>
                </a:solidFill>
                <a:latin typeface="Calibri"/>
                <a:ea typeface="Calibri"/>
                <a:cs typeface="Calibri"/>
                <a:sym typeface="Calibri"/>
              </a:rPr>
              <a:t>create an empty node</a:t>
            </a:r>
            <a:r>
              <a:rPr lang="en" sz="2100" b="0" i="0" u="none" strike="noStrike" cap="none">
                <a:solidFill>
                  <a:schemeClr val="dk1"/>
                </a:solidFill>
                <a:latin typeface="Calibri"/>
                <a:ea typeface="Calibri"/>
                <a:cs typeface="Calibri"/>
                <a:sym typeface="Calibri"/>
              </a:rPr>
              <a:t> and </a:t>
            </a:r>
            <a:r>
              <a:rPr lang="en" sz="2100" b="1" i="0" u="none" strike="noStrike" cap="none">
                <a:solidFill>
                  <a:schemeClr val="dk1"/>
                </a:solidFill>
                <a:latin typeface="Calibri"/>
                <a:ea typeface="Calibri"/>
                <a:cs typeface="Calibri"/>
                <a:sym typeface="Calibri"/>
              </a:rPr>
              <a:t>fill the given value</a:t>
            </a:r>
            <a:r>
              <a:rPr lang="en" sz="2100" b="0" i="0" u="none" strike="noStrike" cap="none">
                <a:solidFill>
                  <a:schemeClr val="dk1"/>
                </a:solidFill>
                <a:latin typeface="Calibri"/>
                <a:ea typeface="Calibri"/>
                <a:cs typeface="Calibri"/>
                <a:sym typeface="Calibri"/>
              </a:rPr>
              <a:t> of element as the first part of the node.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Now, we </a:t>
            </a:r>
            <a:r>
              <a:rPr lang="en" sz="2100" b="1" i="0" u="none" strike="noStrike" cap="none">
                <a:solidFill>
                  <a:schemeClr val="dk1"/>
                </a:solidFill>
                <a:latin typeface="Calibri"/>
                <a:ea typeface="Calibri"/>
                <a:cs typeface="Calibri"/>
                <a:sym typeface="Calibri"/>
              </a:rPr>
              <a:t>move to the desired index</a:t>
            </a:r>
            <a:r>
              <a:rPr lang="en" sz="2100" b="0" i="0" u="none" strike="noStrike" cap="none">
                <a:solidFill>
                  <a:schemeClr val="dk1"/>
                </a:solidFill>
                <a:latin typeface="Calibri"/>
                <a:ea typeface="Calibri"/>
                <a:cs typeface="Calibri"/>
                <a:sym typeface="Calibri"/>
              </a:rPr>
              <a:t> and </a:t>
            </a:r>
            <a:r>
              <a:rPr lang="en" sz="2100" b="1" i="0" u="none" strike="noStrike" cap="none">
                <a:solidFill>
                  <a:schemeClr val="dk1"/>
                </a:solidFill>
                <a:latin typeface="Calibri"/>
                <a:ea typeface="Calibri"/>
                <a:cs typeface="Calibri"/>
                <a:sym typeface="Calibri"/>
              </a:rPr>
              <a:t>break the link </a:t>
            </a:r>
            <a:r>
              <a:rPr lang="en" sz="2100" b="0" i="0" u="none" strike="noStrike" cap="none">
                <a:solidFill>
                  <a:schemeClr val="dk1"/>
                </a:solidFill>
                <a:latin typeface="Calibri"/>
                <a:ea typeface="Calibri"/>
                <a:cs typeface="Calibri"/>
                <a:sym typeface="Calibri"/>
              </a:rPr>
              <a:t>between the element at desired index from its previous node.</a:t>
            </a:r>
            <a:endParaRPr sz="2100" b="0" i="0" u="none" strike="noStrike" cap="none">
              <a:solidFill>
                <a:schemeClr val="dk1"/>
              </a:solidFill>
              <a:latin typeface="Calibri"/>
              <a:ea typeface="Calibri"/>
              <a:cs typeface="Calibri"/>
              <a:sym typeface="Calibri"/>
            </a:endParaRPr>
          </a:p>
        </p:txBody>
      </p:sp>
      <p:sp>
        <p:nvSpPr>
          <p:cNvPr id="367" name="Google Shape;367;p57"/>
          <p:cNvSpPr/>
          <p:nvPr/>
        </p:nvSpPr>
        <p:spPr>
          <a:xfrm>
            <a:off x="7929284" y="210064"/>
            <a:ext cx="813600" cy="217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 name="Google Shape;368;p57"/>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159422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 name="Google Shape;374;p58"/>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we make the second part of previous node(which pointed to the node at given index) point towards our newly created the node.</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Further, the second part of our new node points to the node which was present at the given index. </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completes our addition operation.</a:t>
            </a:r>
            <a:endParaRPr sz="2100" b="0" i="0" u="none" strike="noStrike" cap="none">
              <a:solidFill>
                <a:schemeClr val="dk1"/>
              </a:solidFill>
              <a:latin typeface="Calibri"/>
              <a:ea typeface="Calibri"/>
              <a:cs typeface="Calibri"/>
              <a:sym typeface="Calibri"/>
            </a:endParaRPr>
          </a:p>
        </p:txBody>
      </p:sp>
      <p:sp>
        <p:nvSpPr>
          <p:cNvPr id="375" name="Google Shape;375;p58"/>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6" name="Google Shape;376;p58"/>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77" name="Google Shape;377;p58"/>
          <p:cNvPicPr preferRelativeResize="0"/>
          <p:nvPr/>
        </p:nvPicPr>
        <p:blipFill rotWithShape="1">
          <a:blip r:embed="rId4">
            <a:alphaModFix/>
          </a:blip>
          <a:srcRect/>
          <a:stretch/>
        </p:blipFill>
        <p:spPr>
          <a:xfrm>
            <a:off x="2172275" y="3500725"/>
            <a:ext cx="4799450" cy="1274850"/>
          </a:xfrm>
          <a:prstGeom prst="rect">
            <a:avLst/>
          </a:prstGeom>
          <a:noFill/>
          <a:ln>
            <a:noFill/>
          </a:ln>
        </p:spPr>
      </p:pic>
    </p:spTree>
    <p:extLst>
      <p:ext uri="{BB962C8B-B14F-4D97-AF65-F5344CB8AC3E}">
        <p14:creationId xmlns:p14="http://schemas.microsoft.com/office/powerpoint/2010/main" val="2750106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59"/>
          <p:cNvSpPr txBox="1"/>
          <p:nvPr/>
        </p:nvSpPr>
        <p:spPr>
          <a:xfrm>
            <a:off x="219250" y="9417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Let’s understand it better with the example we have been using. In the LinkedList 10, 20, 30, 40, 50; let’s perform </a:t>
            </a:r>
            <a:r>
              <a:rPr lang="en" sz="2100" b="0" i="1" u="none" strike="noStrike" cap="none">
                <a:solidFill>
                  <a:schemeClr val="dk1"/>
                </a:solidFill>
                <a:latin typeface="Calibri"/>
                <a:ea typeface="Calibri"/>
                <a:cs typeface="Calibri"/>
                <a:sym typeface="Calibri"/>
              </a:rPr>
              <a:t>add(1,15) </a:t>
            </a:r>
            <a:r>
              <a:rPr lang="en" sz="2100" b="0" i="0" u="none" strike="noStrike" cap="none">
                <a:solidFill>
                  <a:schemeClr val="dk1"/>
                </a:solidFill>
                <a:latin typeface="Calibri"/>
                <a:ea typeface="Calibri"/>
                <a:cs typeface="Calibri"/>
                <a:sym typeface="Calibri"/>
              </a:rPr>
              <a:t>operation:</a:t>
            </a:r>
            <a:endParaRPr sz="2100" b="0" i="0" u="none" strike="noStrike" cap="none">
              <a:solidFill>
                <a:schemeClr val="dk1"/>
              </a:solidFill>
              <a:latin typeface="Calibri"/>
              <a:ea typeface="Calibri"/>
              <a:cs typeface="Calibri"/>
              <a:sym typeface="Calibri"/>
            </a:endParaRPr>
          </a:p>
        </p:txBody>
      </p:sp>
      <p:sp>
        <p:nvSpPr>
          <p:cNvPr id="384" name="Google Shape;384;p59"/>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5" name="Google Shape;385;p59"/>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pic>
        <p:nvPicPr>
          <p:cNvPr id="386" name="Google Shape;386;p59"/>
          <p:cNvPicPr preferRelativeResize="0"/>
          <p:nvPr/>
        </p:nvPicPr>
        <p:blipFill rotWithShape="1">
          <a:blip r:embed="rId4">
            <a:alphaModFix/>
          </a:blip>
          <a:srcRect l="24342" t="42076" r="23975" b="30024"/>
          <a:stretch/>
        </p:blipFill>
        <p:spPr>
          <a:xfrm>
            <a:off x="914237" y="2207100"/>
            <a:ext cx="7315524" cy="2220250"/>
          </a:xfrm>
          <a:prstGeom prst="rect">
            <a:avLst/>
          </a:prstGeom>
          <a:noFill/>
          <a:ln>
            <a:noFill/>
          </a:ln>
        </p:spPr>
      </p:pic>
    </p:spTree>
    <p:extLst>
      <p:ext uri="{BB962C8B-B14F-4D97-AF65-F5344CB8AC3E}">
        <p14:creationId xmlns:p14="http://schemas.microsoft.com/office/powerpoint/2010/main" val="4207404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60"/>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60"/>
          <p:cNvSpPr txBox="1"/>
          <p:nvPr/>
        </p:nvSpPr>
        <p:spPr>
          <a:xfrm>
            <a:off x="219250" y="10941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Even though the addition of elements in a LinkedList seems to be more complex than that in an ArrayList, the operation is far less expensive.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is because the operation has a fixed number of steps to carry out and </a:t>
            </a:r>
            <a:r>
              <a:rPr lang="en" sz="2100" b="1" i="0" u="none" strike="noStrike" cap="none">
                <a:solidFill>
                  <a:schemeClr val="dk1"/>
                </a:solidFill>
                <a:latin typeface="Calibri"/>
                <a:ea typeface="Calibri"/>
                <a:cs typeface="Calibri"/>
                <a:sym typeface="Calibri"/>
              </a:rPr>
              <a:t>only disturbs the two nodes</a:t>
            </a:r>
            <a:r>
              <a:rPr lang="en" sz="2100" b="0" i="0" u="none" strike="noStrike" cap="none">
                <a:solidFill>
                  <a:schemeClr val="dk1"/>
                </a:solidFill>
                <a:latin typeface="Calibri"/>
                <a:ea typeface="Calibri"/>
                <a:cs typeface="Calibri"/>
                <a:sym typeface="Calibri"/>
              </a:rPr>
              <a:t>(left and right) of the new added node. </a:t>
            </a: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is in contrast to the addition in ArrayLists, where the entire list to the right of the index was disturbed.</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394" name="Google Shape;394;p60"/>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21311414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0" name="Google Shape;400;p61"/>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 name="Google Shape;401;p61"/>
          <p:cNvSpPr txBox="1"/>
          <p:nvPr/>
        </p:nvSpPr>
        <p:spPr>
          <a:xfrm>
            <a:off x="219250" y="9417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explains why the time taken by LinkedList to add 100000 elements was so less than the ArrayList in our experiment earlier.</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Another point to be noted is that due to the asymmetric traversal nature of the LinkedList, operations in the left part or LinkedList are performed very quickly as compared to those on the right side.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And just like the ArrayLists, the removal in LinkedLists is the reverse engineering of addition as well.</a:t>
            </a:r>
            <a:endParaRPr sz="2100" b="0" i="0" u="none" strike="noStrike" cap="none">
              <a:solidFill>
                <a:schemeClr val="dk1"/>
              </a:solidFill>
              <a:latin typeface="Calibri"/>
              <a:ea typeface="Calibri"/>
              <a:cs typeface="Calibri"/>
              <a:sym typeface="Calibri"/>
            </a:endParaRPr>
          </a:p>
        </p:txBody>
      </p:sp>
      <p:sp>
        <p:nvSpPr>
          <p:cNvPr id="402" name="Google Shape;402;p61"/>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3183267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8" name="Google Shape;408;p62"/>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9" name="Google Shape;409;p62"/>
          <p:cNvSpPr txBox="1"/>
          <p:nvPr/>
        </p:nvSpPr>
        <p:spPr>
          <a:xfrm>
            <a:off x="219250" y="941700"/>
            <a:ext cx="85236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Just like the ArrayLists, the removal in LinkedLists is the reverse engineering of addition as well.</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means that the previous node of the node to be removed is directly joined to its next node and this node is lost forever without any reference to it.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It can be related to removal of a faulty wagon of an otherwise functional train.</a:t>
            </a:r>
            <a:endParaRPr sz="2100" b="0" i="0" u="none" strike="noStrike" cap="none">
              <a:solidFill>
                <a:schemeClr val="dk1"/>
              </a:solidFill>
              <a:latin typeface="Calibri"/>
              <a:ea typeface="Calibri"/>
              <a:cs typeface="Calibri"/>
              <a:sym typeface="Calibri"/>
            </a:endParaRPr>
          </a:p>
        </p:txBody>
      </p:sp>
      <p:sp>
        <p:nvSpPr>
          <p:cNvPr id="410" name="Google Shape;410;p62"/>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spTree>
    <p:extLst>
      <p:ext uri="{BB962C8B-B14F-4D97-AF65-F5344CB8AC3E}">
        <p14:creationId xmlns:p14="http://schemas.microsoft.com/office/powerpoint/2010/main" val="1264195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6" name="Google Shape;416;p63"/>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7" name="Google Shape;417;p63"/>
          <p:cNvSpPr txBox="1"/>
          <p:nvPr/>
        </p:nvSpPr>
        <p:spPr>
          <a:xfrm>
            <a:off x="219250" y="865500"/>
            <a:ext cx="85236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Let’s try to understand this operation graphically:</a:t>
            </a:r>
            <a:endParaRPr sz="2100" b="0" i="0" u="none" strike="noStrike" cap="none">
              <a:solidFill>
                <a:schemeClr val="dk1"/>
              </a:solidFill>
              <a:latin typeface="Calibri"/>
              <a:ea typeface="Calibri"/>
              <a:cs typeface="Calibri"/>
              <a:sym typeface="Calibri"/>
            </a:endParaRPr>
          </a:p>
        </p:txBody>
      </p:sp>
      <p:sp>
        <p:nvSpPr>
          <p:cNvPr id="418" name="Google Shape;418;p63"/>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100"/>
              <a:buNone/>
            </a:pPr>
            <a:r>
              <a:rPr lang="en" sz="2400">
                <a:solidFill>
                  <a:srgbClr val="FFFFFF"/>
                </a:solidFill>
              </a:rPr>
              <a:t>Physical Representation- LinkedLists</a:t>
            </a:r>
            <a:endParaRPr sz="2400">
              <a:solidFill>
                <a:srgbClr val="FFFFFF"/>
              </a:solidFill>
            </a:endParaRPr>
          </a:p>
        </p:txBody>
      </p:sp>
      <p:grpSp>
        <p:nvGrpSpPr>
          <p:cNvPr id="419" name="Google Shape;419;p63"/>
          <p:cNvGrpSpPr/>
          <p:nvPr/>
        </p:nvGrpSpPr>
        <p:grpSpPr>
          <a:xfrm>
            <a:off x="2006175" y="1477175"/>
            <a:ext cx="4949751" cy="3507701"/>
            <a:chOff x="2833625" y="1517450"/>
            <a:chExt cx="4949751" cy="3507701"/>
          </a:xfrm>
        </p:grpSpPr>
        <p:grpSp>
          <p:nvGrpSpPr>
            <p:cNvPr id="420" name="Google Shape;420;p63"/>
            <p:cNvGrpSpPr/>
            <p:nvPr/>
          </p:nvGrpSpPr>
          <p:grpSpPr>
            <a:xfrm>
              <a:off x="2833625" y="1517450"/>
              <a:ext cx="4949751" cy="3507701"/>
              <a:chOff x="2833625" y="1517450"/>
              <a:chExt cx="4949751" cy="3507701"/>
            </a:xfrm>
          </p:grpSpPr>
          <p:pic>
            <p:nvPicPr>
              <p:cNvPr id="421" name="Google Shape;421;p63" descr="File:Mutual exclusion example with linked list.png - Wikimedia Commons"/>
              <p:cNvPicPr preferRelativeResize="0"/>
              <p:nvPr/>
            </p:nvPicPr>
            <p:blipFill rotWithShape="1">
              <a:blip r:embed="rId4">
                <a:alphaModFix/>
              </a:blip>
              <a:srcRect l="179" t="-34970" r="-179" b="34968"/>
              <a:stretch/>
            </p:blipFill>
            <p:spPr>
              <a:xfrm>
                <a:off x="2833626" y="1517451"/>
                <a:ext cx="4949750" cy="3507700"/>
              </a:xfrm>
              <a:prstGeom prst="rect">
                <a:avLst/>
              </a:prstGeom>
              <a:noFill/>
              <a:ln>
                <a:noFill/>
              </a:ln>
            </p:spPr>
          </p:pic>
          <p:pic>
            <p:nvPicPr>
              <p:cNvPr id="422" name="Google Shape;422;p63" descr="File:Mutual exclusion example with linked list.png - Wikimedia Commons"/>
              <p:cNvPicPr preferRelativeResize="0"/>
              <p:nvPr/>
            </p:nvPicPr>
            <p:blipFill rotWithShape="1">
              <a:blip r:embed="rId4">
                <a:alphaModFix/>
              </a:blip>
              <a:srcRect b="60179"/>
              <a:stretch/>
            </p:blipFill>
            <p:spPr>
              <a:xfrm>
                <a:off x="2833625" y="1517450"/>
                <a:ext cx="4949750" cy="1396751"/>
              </a:xfrm>
              <a:prstGeom prst="rect">
                <a:avLst/>
              </a:prstGeom>
              <a:noFill/>
              <a:ln>
                <a:noFill/>
              </a:ln>
            </p:spPr>
          </p:pic>
          <p:pic>
            <p:nvPicPr>
              <p:cNvPr id="423" name="Google Shape;423;p63" descr="File:Mutual exclusion example with linked list.png - Wikimedia Commons"/>
              <p:cNvPicPr preferRelativeResize="0"/>
              <p:nvPr/>
            </p:nvPicPr>
            <p:blipFill rotWithShape="1">
              <a:blip r:embed="rId4">
                <a:alphaModFix/>
              </a:blip>
              <a:srcRect t="67002"/>
              <a:stretch/>
            </p:blipFill>
            <p:spPr>
              <a:xfrm>
                <a:off x="2833625" y="3867700"/>
                <a:ext cx="4949750" cy="1157449"/>
              </a:xfrm>
              <a:prstGeom prst="rect">
                <a:avLst/>
              </a:prstGeom>
              <a:noFill/>
              <a:ln>
                <a:noFill/>
              </a:ln>
            </p:spPr>
          </p:pic>
        </p:grpSp>
        <p:sp>
          <p:nvSpPr>
            <p:cNvPr id="424" name="Google Shape;424;p63"/>
            <p:cNvSpPr txBox="1"/>
            <p:nvPr/>
          </p:nvSpPr>
          <p:spPr>
            <a:xfrm>
              <a:off x="3849100" y="3134039"/>
              <a:ext cx="523800" cy="5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FF0000"/>
                  </a:solidFill>
                  <a:latin typeface="Arial"/>
                  <a:ea typeface="Arial"/>
                  <a:cs typeface="Arial"/>
                  <a:sym typeface="Arial"/>
                </a:rPr>
                <a:t>X</a:t>
              </a:r>
              <a:endParaRPr sz="2300" b="1" i="0" u="none" strike="noStrike" cap="none">
                <a:solidFill>
                  <a:srgbClr val="FF0000"/>
                </a:solidFill>
                <a:latin typeface="Arial"/>
                <a:ea typeface="Arial"/>
                <a:cs typeface="Arial"/>
                <a:sym typeface="Arial"/>
              </a:endParaRPr>
            </a:p>
          </p:txBody>
        </p:sp>
        <p:sp>
          <p:nvSpPr>
            <p:cNvPr id="425" name="Google Shape;425;p63"/>
            <p:cNvSpPr txBox="1"/>
            <p:nvPr/>
          </p:nvSpPr>
          <p:spPr>
            <a:xfrm>
              <a:off x="5041441" y="3134039"/>
              <a:ext cx="523800" cy="57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300" b="1" i="0" u="none" strike="noStrike" cap="none">
                  <a:solidFill>
                    <a:srgbClr val="FF0000"/>
                  </a:solidFill>
                  <a:latin typeface="Arial"/>
                  <a:ea typeface="Arial"/>
                  <a:cs typeface="Arial"/>
                  <a:sym typeface="Arial"/>
                </a:rPr>
                <a:t>X</a:t>
              </a:r>
              <a:endParaRPr sz="2300" b="1" i="0" u="none" strike="noStrike" cap="none">
                <a:solidFill>
                  <a:srgbClr val="FF0000"/>
                </a:solidFill>
                <a:latin typeface="Arial"/>
                <a:ea typeface="Arial"/>
                <a:cs typeface="Arial"/>
                <a:sym typeface="Arial"/>
              </a:endParaRPr>
            </a:p>
          </p:txBody>
        </p:sp>
      </p:grpSp>
    </p:spTree>
    <p:extLst>
      <p:ext uri="{BB962C8B-B14F-4D97-AF65-F5344CB8AC3E}">
        <p14:creationId xmlns:p14="http://schemas.microsoft.com/office/powerpoint/2010/main" val="357296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p:nvPr/>
        </p:nvSpPr>
        <p:spPr>
          <a:xfrm>
            <a:off x="282025" y="789300"/>
            <a:ext cx="85410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The highlighted part of the code is our key function </a:t>
            </a:r>
            <a:r>
              <a:rPr lang="en" sz="2100" b="0" i="1" u="none" strike="noStrike" cap="none">
                <a:solidFill>
                  <a:schemeClr val="dk1"/>
                </a:solidFill>
                <a:latin typeface="Calibri"/>
                <a:ea typeface="Calibri"/>
                <a:cs typeface="Calibri"/>
                <a:sym typeface="Calibri"/>
              </a:rPr>
              <a:t>iterateFwd </a:t>
            </a:r>
            <a:r>
              <a:rPr lang="en" sz="2100" b="0" i="0" u="none" strike="noStrike" cap="none">
                <a:solidFill>
                  <a:schemeClr val="dk1"/>
                </a:solidFill>
                <a:latin typeface="Calibri"/>
                <a:ea typeface="Calibri"/>
                <a:cs typeface="Calibri"/>
                <a:sym typeface="Calibri"/>
              </a:rPr>
              <a:t>:</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At first, we instantiate the list iterator and obtain it from the studentList passed to the function as input parameter.</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iteration is done with the help of a while loop which runs on the true condition of </a:t>
            </a:r>
            <a:r>
              <a:rPr lang="en" sz="2100" b="0" i="1" u="none" strike="noStrike" cap="none">
                <a:solidFill>
                  <a:schemeClr val="dk1"/>
                </a:solidFill>
                <a:latin typeface="Calibri"/>
                <a:ea typeface="Calibri"/>
                <a:cs typeface="Calibri"/>
                <a:sym typeface="Calibri"/>
              </a:rPr>
              <a:t>hasNext</a:t>
            </a:r>
            <a:r>
              <a:rPr lang="en" sz="2100" b="0" i="0" u="none" strike="noStrike" cap="none">
                <a:solidFill>
                  <a:schemeClr val="dk1"/>
                </a:solidFill>
                <a:latin typeface="Calibri"/>
                <a:ea typeface="Calibri"/>
                <a:cs typeface="Calibri"/>
                <a:sym typeface="Calibri"/>
              </a:rPr>
              <a:t> method of iterator which returns true if there is a next element in the iterator.</a:t>
            </a:r>
            <a:endParaRPr sz="2100" b="0" i="0" u="none" strike="noStrike" cap="none">
              <a:solidFill>
                <a:schemeClr val="dk1"/>
              </a:solidFill>
              <a:latin typeface="Calibri"/>
              <a:ea typeface="Calibri"/>
              <a:cs typeface="Calibri"/>
              <a:sym typeface="Calibri"/>
            </a:endParaRPr>
          </a:p>
        </p:txBody>
      </p:sp>
      <p:sp>
        <p:nvSpPr>
          <p:cNvPr id="167" name="Google Shape;167;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p34"/>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34"/>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sp>
        <p:nvSpPr>
          <p:cNvPr id="430" name="Google Shape;430;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1" name="Google Shape;431;p64"/>
          <p:cNvSpPr/>
          <p:nvPr/>
        </p:nvSpPr>
        <p:spPr>
          <a:xfrm>
            <a:off x="7611909" y="303609"/>
            <a:ext cx="909900" cy="243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2" name="Google Shape;432;p64"/>
          <p:cNvSpPr txBox="1"/>
          <p:nvPr/>
        </p:nvSpPr>
        <p:spPr>
          <a:xfrm>
            <a:off x="687675" y="143850"/>
            <a:ext cx="2569500" cy="3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FFFFFF"/>
                </a:solidFill>
                <a:latin typeface="Arial"/>
                <a:ea typeface="Arial"/>
                <a:cs typeface="Arial"/>
                <a:sym typeface="Arial"/>
              </a:rPr>
              <a:t>Key Takeaways</a:t>
            </a:r>
            <a:endParaRPr sz="2400" b="0" i="0" u="none" strike="noStrike" cap="none">
              <a:solidFill>
                <a:srgbClr val="FFFFFF"/>
              </a:solidFill>
              <a:latin typeface="Arial"/>
              <a:ea typeface="Arial"/>
              <a:cs typeface="Arial"/>
              <a:sym typeface="Arial"/>
            </a:endParaRPr>
          </a:p>
        </p:txBody>
      </p:sp>
      <p:sp>
        <p:nvSpPr>
          <p:cNvPr id="433" name="Google Shape;433;p64"/>
          <p:cNvSpPr txBox="1"/>
          <p:nvPr/>
        </p:nvSpPr>
        <p:spPr>
          <a:xfrm>
            <a:off x="953575" y="1302650"/>
            <a:ext cx="7568100" cy="217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It’s time to answer the key takeaways from this lesson.</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Follow the path to answer:</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Module:- Arrays &amp; LinkedLists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Session:- Performance of Lists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Segment:- Summary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OR</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Arial"/>
                <a:ea typeface="Arial"/>
                <a:cs typeface="Arial"/>
                <a:sym typeface="Arial"/>
              </a:rPr>
              <a:t>Follow the link:</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&lt;https://learn.upgrad.com/v/course/439/session/36949/segment/197140&gt;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21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5"/>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9" name="Google Shape;439;p65"/>
          <p:cNvSpPr txBox="1">
            <a:spLocks noGrp="1"/>
          </p:cNvSpPr>
          <p:nvPr>
            <p:ph type="title"/>
          </p:nvPr>
        </p:nvSpPr>
        <p:spPr>
          <a:xfrm>
            <a:off x="601203" y="1674600"/>
            <a:ext cx="7819200" cy="6351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2800"/>
              <a:buNone/>
            </a:pPr>
            <a:r>
              <a:rPr lang="en"/>
              <a:t>Thank You!</a:t>
            </a:r>
            <a:endParaRPr/>
          </a:p>
          <a:p>
            <a:pPr marL="12700" lvl="0" indent="0" algn="ctr" rtl="0">
              <a:lnSpc>
                <a:spcPct val="100000"/>
              </a:lnSpc>
              <a:spcBef>
                <a:spcPts val="0"/>
              </a:spcBef>
              <a:spcAft>
                <a:spcPts val="0"/>
              </a:spcAft>
              <a:buSzPts val="2800"/>
              <a:buNone/>
            </a:pPr>
            <a:endParaRPr sz="2000"/>
          </a:p>
          <a:p>
            <a:pPr marL="12700" lvl="0" indent="0" algn="l" rtl="0">
              <a:lnSpc>
                <a:spcPct val="100000"/>
              </a:lnSpc>
              <a:spcBef>
                <a:spcPts val="0"/>
              </a:spcBef>
              <a:spcAft>
                <a:spcPts val="0"/>
              </a:spcAft>
              <a:buSzPts val="2800"/>
              <a:buNone/>
            </a:pPr>
            <a:endParaRPr/>
          </a:p>
          <a:p>
            <a:pPr marL="12700" lvl="0" indent="0" algn="l" rtl="0">
              <a:lnSpc>
                <a:spcPct val="100000"/>
              </a:lnSpc>
              <a:spcBef>
                <a:spcPts val="0"/>
              </a:spcBef>
              <a:spcAft>
                <a:spcPts val="0"/>
              </a:spcAft>
              <a:buSzPts val="2800"/>
              <a:buNone/>
            </a:pPr>
            <a:r>
              <a:rPr lang="en" sz="1800"/>
              <a:t>P.S. - Don’t forget the home assignment for today.</a:t>
            </a:r>
            <a:endParaRPr sz="1800"/>
          </a:p>
          <a:p>
            <a:pPr marL="12700" lvl="0" indent="0" algn="l" rtl="0">
              <a:lnSpc>
                <a:spcPct val="100000"/>
              </a:lnSpc>
              <a:spcBef>
                <a:spcPts val="0"/>
              </a:spcBef>
              <a:spcAft>
                <a:spcPts val="0"/>
              </a:spcAft>
              <a:buSzPts val="2800"/>
              <a:buNone/>
            </a:pPr>
            <a:r>
              <a:rPr lang="en" sz="1800">
                <a:latin typeface="Arial"/>
                <a:ea typeface="Arial"/>
                <a:cs typeface="Arial"/>
                <a:sym typeface="Arial"/>
              </a:rPr>
              <a:t>&lt;</a:t>
            </a:r>
            <a:r>
              <a:rPr lang="en" sz="1800" u="sng">
                <a:solidFill>
                  <a:schemeClr val="hlink"/>
                </a:solidFill>
                <a:latin typeface="Arial"/>
                <a:ea typeface="Arial"/>
                <a:cs typeface="Arial"/>
                <a:sym typeface="Arial"/>
                <a:hlinkClick r:id="rId4"/>
              </a:rPr>
              <a:t>https://learn.upgrad.com/v/course/439/session/36949/segment/197141</a:t>
            </a:r>
            <a:r>
              <a:rPr lang="en" sz="1800">
                <a:latin typeface="Arial"/>
                <a:ea typeface="Arial"/>
                <a:cs typeface="Arial"/>
                <a:sym typeface="Arial"/>
              </a:rPr>
              <a:t>&gt;</a:t>
            </a:r>
            <a:endParaRPr sz="1800">
              <a:latin typeface="Arial"/>
              <a:ea typeface="Arial"/>
              <a:cs typeface="Arial"/>
              <a:sym typeface="Arial"/>
            </a:endParaRPr>
          </a:p>
          <a:p>
            <a:pPr marL="12700" lvl="0" indent="0" algn="l" rtl="0">
              <a:lnSpc>
                <a:spcPct val="100000"/>
              </a:lnSpc>
              <a:spcBef>
                <a:spcPts val="0"/>
              </a:spcBef>
              <a:spcAft>
                <a:spcPts val="0"/>
              </a:spcAft>
              <a:buSzPts val="2800"/>
              <a:buNone/>
            </a:pPr>
            <a:endParaRPr sz="1800">
              <a:latin typeface="Arial"/>
              <a:ea typeface="Arial"/>
              <a:cs typeface="Arial"/>
              <a:sym typeface="Arial"/>
            </a:endParaRPr>
          </a:p>
          <a:p>
            <a:pPr marL="12700" lvl="0" indent="0" algn="l" rtl="0">
              <a:lnSpc>
                <a:spcPct val="100000"/>
              </a:lnSpc>
              <a:spcBef>
                <a:spcPts val="0"/>
              </a:spcBef>
              <a:spcAft>
                <a:spcPts val="0"/>
              </a:spcAft>
              <a:buSzPts val="2800"/>
              <a:buNone/>
            </a:pPr>
            <a:r>
              <a:rPr lang="en" sz="1800"/>
              <a:t>Happy learning!</a:t>
            </a:r>
            <a:endParaRPr sz="1800"/>
          </a:p>
          <a:p>
            <a:pPr marL="12700" lvl="0" indent="0" algn="l" rtl="0">
              <a:lnSpc>
                <a:spcPct val="100000"/>
              </a:lnSpc>
              <a:spcBef>
                <a:spcPts val="0"/>
              </a:spcBef>
              <a:spcAft>
                <a:spcPts val="0"/>
              </a:spcAft>
              <a:buSzPts val="2800"/>
              <a:buNone/>
            </a:pPr>
            <a:endParaRPr sz="1800"/>
          </a:p>
        </p:txBody>
      </p:sp>
      <p:sp>
        <p:nvSpPr>
          <p:cNvPr id="440" name="Google Shape;440;p65"/>
          <p:cNvSpPr/>
          <p:nvPr/>
        </p:nvSpPr>
        <p:spPr>
          <a:xfrm>
            <a:off x="7582359" y="0"/>
            <a:ext cx="1356600" cy="15774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1" name="Google Shape;441;p65"/>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#LifeKoKaroLift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0101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txBox="1"/>
          <p:nvPr/>
        </p:nvSpPr>
        <p:spPr>
          <a:xfrm>
            <a:off x="282025" y="789300"/>
            <a:ext cx="8541000" cy="103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When there is a next element in the iterator, the execution enters the while loop and the next element in the iterator is called( using </a:t>
            </a:r>
            <a:r>
              <a:rPr lang="en" sz="2100" b="0" i="1" u="none" strike="noStrike" cap="none">
                <a:solidFill>
                  <a:schemeClr val="dk1"/>
                </a:solidFill>
                <a:latin typeface="Calibri"/>
                <a:ea typeface="Calibri"/>
                <a:cs typeface="Calibri"/>
                <a:sym typeface="Calibri"/>
              </a:rPr>
              <a:t>next </a:t>
            </a:r>
            <a:r>
              <a:rPr lang="en" sz="2100" b="0" i="0" u="none" strike="noStrike" cap="none">
                <a:solidFill>
                  <a:schemeClr val="dk1"/>
                </a:solidFill>
                <a:latin typeface="Calibri"/>
                <a:ea typeface="Calibri"/>
                <a:cs typeface="Calibri"/>
                <a:sym typeface="Calibri"/>
              </a:rPr>
              <a:t>method of iterators) and its details are printed.</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Thus, the final order of printed elements is same as that obtained using the </a:t>
            </a:r>
            <a:r>
              <a:rPr lang="en" sz="2100" b="0" i="1" u="none" strike="noStrike" cap="none">
                <a:solidFill>
                  <a:schemeClr val="dk1"/>
                </a:solidFill>
                <a:latin typeface="Calibri"/>
                <a:ea typeface="Calibri"/>
                <a:cs typeface="Calibri"/>
                <a:sym typeface="Calibri"/>
              </a:rPr>
              <a:t>printStudentList </a:t>
            </a:r>
            <a:r>
              <a:rPr lang="en" sz="2100" b="0" i="0" u="none" strike="noStrike" cap="none">
                <a:solidFill>
                  <a:schemeClr val="dk1"/>
                </a:solidFill>
                <a:latin typeface="Calibri"/>
                <a:ea typeface="Calibri"/>
                <a:cs typeface="Calibri"/>
                <a:sym typeface="Calibri"/>
              </a:rPr>
              <a:t>method.</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Well, if it does exactly the same thing as the </a:t>
            </a:r>
            <a:r>
              <a:rPr lang="en" sz="2100" b="0" i="1" u="none" strike="noStrike" cap="none">
                <a:solidFill>
                  <a:schemeClr val="dk1"/>
                </a:solidFill>
                <a:latin typeface="Calibri"/>
                <a:ea typeface="Calibri"/>
                <a:cs typeface="Calibri"/>
                <a:sym typeface="Calibri"/>
              </a:rPr>
              <a:t>printStudentList </a:t>
            </a:r>
            <a:r>
              <a:rPr lang="en" sz="2100" b="0" i="0" u="none" strike="noStrike" cap="none">
                <a:solidFill>
                  <a:schemeClr val="dk1"/>
                </a:solidFill>
                <a:latin typeface="Calibri"/>
                <a:ea typeface="Calibri"/>
                <a:cs typeface="Calibri"/>
                <a:sym typeface="Calibri"/>
              </a:rPr>
              <a:t>method, then why do we use them at all???</a:t>
            </a:r>
            <a:endParaRPr sz="2100" b="0" i="0" u="none" strike="noStrike" cap="none">
              <a:solidFill>
                <a:schemeClr val="dk1"/>
              </a:solidFill>
              <a:latin typeface="Calibri"/>
              <a:ea typeface="Calibri"/>
              <a:cs typeface="Calibri"/>
              <a:sym typeface="Calibri"/>
            </a:endParaRPr>
          </a:p>
        </p:txBody>
      </p:sp>
      <p:sp>
        <p:nvSpPr>
          <p:cNvPr id="175" name="Google Shape;175;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p35"/>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35"/>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6"/>
          <p:cNvSpPr txBox="1"/>
          <p:nvPr/>
        </p:nvSpPr>
        <p:spPr>
          <a:xfrm>
            <a:off x="282025" y="865500"/>
            <a:ext cx="8541000" cy="10368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Well, the reason is that printing elements just like the </a:t>
            </a:r>
            <a:r>
              <a:rPr lang="en" sz="2100" b="0" i="1" u="none" strike="noStrike" cap="none">
                <a:solidFill>
                  <a:schemeClr val="dk1"/>
                </a:solidFill>
                <a:latin typeface="Calibri"/>
                <a:ea typeface="Calibri"/>
                <a:cs typeface="Calibri"/>
                <a:sym typeface="Calibri"/>
              </a:rPr>
              <a:t>printStudentList </a:t>
            </a:r>
            <a:r>
              <a:rPr lang="en" sz="2100" b="0" i="0" u="none" strike="noStrike" cap="none">
                <a:solidFill>
                  <a:schemeClr val="dk1"/>
                </a:solidFill>
                <a:latin typeface="Calibri"/>
                <a:ea typeface="Calibri"/>
                <a:cs typeface="Calibri"/>
                <a:sym typeface="Calibri"/>
              </a:rPr>
              <a:t>function is just one of the things we can do with this iterators; they have many more applications.</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But before we move on to these applications, let’s clear our basics about the terms </a:t>
            </a:r>
            <a:r>
              <a:rPr lang="en" sz="2100" b="1" i="0" u="none" strike="noStrike" cap="none">
                <a:solidFill>
                  <a:schemeClr val="dk1"/>
                </a:solidFill>
                <a:latin typeface="Calibri"/>
                <a:ea typeface="Calibri"/>
                <a:cs typeface="Calibri"/>
                <a:sym typeface="Calibri"/>
              </a:rPr>
              <a:t>Iterator </a:t>
            </a:r>
            <a:r>
              <a:rPr lang="en" sz="2100" b="0" i="0" u="none" strike="noStrike" cap="none">
                <a:solidFill>
                  <a:schemeClr val="dk1"/>
                </a:solidFill>
                <a:latin typeface="Calibri"/>
                <a:ea typeface="Calibri"/>
                <a:cs typeface="Calibri"/>
                <a:sym typeface="Calibri"/>
              </a:rPr>
              <a:t>and </a:t>
            </a:r>
            <a:r>
              <a:rPr lang="en" sz="2100" b="1" i="0" u="none" strike="noStrike" cap="none">
                <a:solidFill>
                  <a:schemeClr val="dk1"/>
                </a:solidFill>
                <a:latin typeface="Calibri"/>
                <a:ea typeface="Calibri"/>
                <a:cs typeface="Calibri"/>
                <a:sym typeface="Calibri"/>
              </a:rPr>
              <a:t>List Iterator</a:t>
            </a:r>
            <a:r>
              <a:rPr lang="en" sz="2100" b="0" i="0" u="none" strike="noStrike" cap="none">
                <a:solidFill>
                  <a:schemeClr val="dk1"/>
                </a:solidFill>
                <a:latin typeface="Calibri"/>
                <a:ea typeface="Calibri"/>
                <a:cs typeface="Calibri"/>
                <a:sym typeface="Calibri"/>
              </a:rPr>
              <a:t>. These two terms are used interchangeably in this presentation but they have different meanings:</a:t>
            </a:r>
            <a:endParaRPr sz="2100" b="0" i="0" u="none" strike="noStrike" cap="none">
              <a:solidFill>
                <a:schemeClr val="dk1"/>
              </a:solidFill>
              <a:latin typeface="Calibri"/>
              <a:ea typeface="Calibri"/>
              <a:cs typeface="Calibri"/>
              <a:sym typeface="Calibri"/>
            </a:endParaRPr>
          </a:p>
        </p:txBody>
      </p:sp>
      <p:sp>
        <p:nvSpPr>
          <p:cNvPr id="183" name="Google Shape;183;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36"/>
          <p:cNvSpPr/>
          <p:nvPr/>
        </p:nvSpPr>
        <p:spPr>
          <a:xfrm>
            <a:off x="7929284" y="210064"/>
            <a:ext cx="813600" cy="217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36"/>
          <p:cNvSpPr txBox="1">
            <a:spLocks noGrp="1"/>
          </p:cNvSpPr>
          <p:nvPr>
            <p:ph type="title"/>
          </p:nvPr>
        </p:nvSpPr>
        <p:spPr>
          <a:xfrm>
            <a:off x="389700" y="92375"/>
            <a:ext cx="6941700" cy="39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sz="2400">
                <a:solidFill>
                  <a:srgbClr val="FFFFFF"/>
                </a:solidFill>
              </a:rPr>
              <a:t>List Iterators</a:t>
            </a:r>
            <a:endParaRPr sz="2400"/>
          </a:p>
        </p:txBody>
      </p:sp>
      <p:pic>
        <p:nvPicPr>
          <p:cNvPr id="186" name="Google Shape;186;p36" descr="Download free photo of Same,different,difference,unity,united ..."/>
          <p:cNvPicPr preferRelativeResize="0"/>
          <p:nvPr/>
        </p:nvPicPr>
        <p:blipFill rotWithShape="1">
          <a:blip r:embed="rId4">
            <a:alphaModFix/>
          </a:blip>
          <a:srcRect t="31153" b="27380"/>
          <a:stretch/>
        </p:blipFill>
        <p:spPr>
          <a:xfrm>
            <a:off x="519150" y="3343949"/>
            <a:ext cx="8303875" cy="1721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71</Slides>
  <Notes>71</Notes>
  <HiddenSlides>0</HiddenSlides>
  <ScaleCrop>false</ScaleCrop>
  <HeadingPairs>
    <vt:vector size="4" baseType="variant">
      <vt:variant>
        <vt:lpstr>Theme</vt:lpstr>
      </vt:variant>
      <vt:variant>
        <vt:i4>2</vt:i4>
      </vt:variant>
      <vt:variant>
        <vt:lpstr>Slide Titles</vt:lpstr>
      </vt:variant>
      <vt:variant>
        <vt:i4>71</vt:i4>
      </vt:variant>
    </vt:vector>
  </HeadingPairs>
  <TitlesOfParts>
    <vt:vector size="73" baseType="lpstr">
      <vt:lpstr>Simple Light</vt:lpstr>
      <vt:lpstr>Simple Light</vt:lpstr>
      <vt:lpstr>PowerPoint Presentation</vt:lpstr>
      <vt:lpstr>PowerPoint Presentation</vt:lpstr>
      <vt:lpstr>PowerPoint Presentation</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List Iterators</vt:lpstr>
      <vt:lpstr>Introduction : Performance Measurement</vt:lpstr>
      <vt:lpstr>Introduction : Performance Measurement</vt:lpstr>
      <vt:lpstr>Performance Measurement</vt:lpstr>
      <vt:lpstr>Performance Measurement  </vt:lpstr>
      <vt:lpstr>Performance Measurement  </vt:lpstr>
      <vt:lpstr>Performance Measurement</vt:lpstr>
      <vt:lpstr>Performance Measurement  </vt:lpstr>
      <vt:lpstr>Performance Measurement  </vt:lpstr>
      <vt:lpstr>Performance Measurement  </vt:lpstr>
      <vt:lpstr>Performance Measurement  </vt:lpstr>
      <vt:lpstr>Performance Measurement  </vt:lpstr>
      <vt:lpstr>Performance Measurement  </vt:lpstr>
      <vt:lpstr>Performance Measurement  </vt:lpstr>
      <vt:lpstr>Performance Measurement  </vt:lpstr>
      <vt:lpstr>Performance Measurement  </vt:lpstr>
      <vt:lpstr>Physical Representation</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ArrayLists </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Physical Representation- LinkedLists</vt:lpstr>
      <vt:lpstr>PowerPoint Presentation</vt:lpstr>
      <vt:lpstr>Thank You!   P.S. - Don’t forget the home assignment for today. &lt;https://learn.upgrad.com/v/course/439/session/36949/segment/197141&gt;  Happy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10</cp:revision>
  <dcterms:modified xsi:type="dcterms:W3CDTF">2021-01-08T07:11:05Z</dcterms:modified>
</cp:coreProperties>
</file>